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7"/>
  </p:notesMasterIdLst>
  <p:sldIdLst>
    <p:sldId id="256" r:id="rId5"/>
    <p:sldId id="282" r:id="rId6"/>
    <p:sldId id="257" r:id="rId8"/>
    <p:sldId id="258" r:id="rId9"/>
    <p:sldId id="263" r:id="rId10"/>
    <p:sldId id="378" r:id="rId11"/>
    <p:sldId id="381" r:id="rId12"/>
    <p:sldId id="306" r:id="rId13"/>
    <p:sldId id="307" r:id="rId14"/>
    <p:sldId id="382" r:id="rId15"/>
    <p:sldId id="267" r:id="rId16"/>
    <p:sldId id="268" r:id="rId17"/>
    <p:sldId id="276" r:id="rId18"/>
    <p:sldId id="383" r:id="rId19"/>
    <p:sldId id="259" r:id="rId20"/>
    <p:sldId id="308" r:id="rId21"/>
    <p:sldId id="309" r:id="rId22"/>
    <p:sldId id="422" r:id="rId23"/>
    <p:sldId id="329" r:id="rId24"/>
    <p:sldId id="330" r:id="rId25"/>
    <p:sldId id="346" r:id="rId26"/>
    <p:sldId id="260" r:id="rId27"/>
    <p:sldId id="271" r:id="rId28"/>
    <p:sldId id="269" r:id="rId29"/>
    <p:sldId id="424" r:id="rId30"/>
    <p:sldId id="425" r:id="rId31"/>
    <p:sldId id="426" r:id="rId32"/>
    <p:sldId id="265" r:id="rId33"/>
    <p:sldId id="427" r:id="rId34"/>
    <p:sldId id="429" r:id="rId35"/>
    <p:sldId id="431" r:id="rId36"/>
    <p:sldId id="432" r:id="rId37"/>
    <p:sldId id="433" r:id="rId38"/>
    <p:sldId id="272" r:id="rId39"/>
    <p:sldId id="434" r:id="rId40"/>
    <p:sldId id="435" r:id="rId41"/>
    <p:sldId id="436" r:id="rId42"/>
    <p:sldId id="437" r:id="rId43"/>
    <p:sldId id="438" r:id="rId44"/>
    <p:sldId id="273" r:id="rId45"/>
    <p:sldId id="347" r:id="rId46"/>
    <p:sldId id="439" r:id="rId47"/>
    <p:sldId id="261" r:id="rId48"/>
    <p:sldId id="348" r:id="rId49"/>
    <p:sldId id="349" r:id="rId50"/>
    <p:sldId id="441" r:id="rId51"/>
    <p:sldId id="266" r:id="rId52"/>
    <p:sldId id="444" r:id="rId53"/>
    <p:sldId id="471" r:id="rId54"/>
    <p:sldId id="472" r:id="rId55"/>
    <p:sldId id="473" r:id="rId56"/>
    <p:sldId id="474" r:id="rId57"/>
    <p:sldId id="475" r:id="rId58"/>
    <p:sldId id="476" r:id="rId59"/>
    <p:sldId id="351" r:id="rId60"/>
    <p:sldId id="274" r:id="rId61"/>
    <p:sldId id="477" r:id="rId62"/>
    <p:sldId id="283" r:id="rId63"/>
    <p:sldId id="352" r:id="rId64"/>
    <p:sldId id="277" r:id="rId65"/>
    <p:sldId id="368" r:id="rId66"/>
    <p:sldId id="479" r:id="rId67"/>
    <p:sldId id="480" r:id="rId68"/>
    <p:sldId id="369" r:id="rId69"/>
    <p:sldId id="481" r:id="rId70"/>
    <p:sldId id="284" r:id="rId71"/>
    <p:sldId id="370" r:id="rId72"/>
    <p:sldId id="482" r:id="rId73"/>
    <p:sldId id="483" r:id="rId74"/>
    <p:sldId id="270" r:id="rId75"/>
    <p:sldId id="485" r:id="rId76"/>
    <p:sldId id="371" r:id="rId77"/>
    <p:sldId id="372" r:id="rId78"/>
    <p:sldId id="373" r:id="rId79"/>
    <p:sldId id="374" r:id="rId80"/>
    <p:sldId id="486" r:id="rId81"/>
    <p:sldId id="262" r:id="rId82"/>
  </p:sldIdLst>
  <p:sldSz cx="12192000" cy="6858000"/>
  <p:notesSz cx="6858000" cy="9144000"/>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A89E"/>
    <a:srgbClr val="7AD5F5"/>
    <a:srgbClr val="0C2834"/>
    <a:srgbClr val="639A3F"/>
    <a:srgbClr val="41B366"/>
    <a:srgbClr val="A5A5A5"/>
    <a:srgbClr val="4BB66A"/>
    <a:srgbClr val="F4F6FC"/>
    <a:srgbClr val="A9D1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9" d="100"/>
          <a:sy n="79" d="100"/>
        </p:scale>
        <p:origin x="744" y="77"/>
      </p:cViewPr>
      <p:guideLst>
        <p:guide orient="horz" pos="230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6" Type="http://schemas.openxmlformats.org/officeDocument/2006/relationships/tags" Target="tags/tag279.xml"/><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notesMaster" Target="notesMasters/notesMaster1.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image" Target="../media/image6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image" Target="../media/image70.wmf"/><Relationship Id="rId1" Type="http://schemas.openxmlformats.org/officeDocument/2006/relationships/image" Target="../media/image6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DF48A6-DF25-496A-8A21-6E9FFB89D35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E05F7-D68E-4921-BD2A-AB72817AEF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F8DD2-F062-4B37-B7F2-89DDC6E48F9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446E5-169B-4BEE-9A62-A03E67A9ECD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2951E0-72A3-4BC5-83E5-86455B4DA2C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B67448-A548-4367-BCCC-03D5EE9AAD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DE858E-32C3-4C30-AAE4-59D08D29F7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8.png"/><Relationship Id="rId3" Type="http://schemas.openxmlformats.org/officeDocument/2006/relationships/tags" Target="../tags/tag23.xml"/><Relationship Id="rId2" Type="http://schemas.microsoft.com/office/2007/relationships/media" Target="../media/media1.mp4"/><Relationship Id="rId1" Type="http://schemas.openxmlformats.org/officeDocument/2006/relationships/video" Target="../media/media1.mp4"/></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1" Type="http://schemas.openxmlformats.org/officeDocument/2006/relationships/slideLayout" Target="../slideLayouts/slideLayout18.xml"/><Relationship Id="rId20" Type="http://schemas.openxmlformats.org/officeDocument/2006/relationships/tags" Target="../tags/tag51.xml"/><Relationship Id="rId2" Type="http://schemas.openxmlformats.org/officeDocument/2006/relationships/tags" Target="../tags/tag33.xml"/><Relationship Id="rId19" Type="http://schemas.openxmlformats.org/officeDocument/2006/relationships/tags" Target="../tags/tag50.xml"/><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18.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4" Type="http://schemas.openxmlformats.org/officeDocument/2006/relationships/notesSlide" Target="../notesSlides/notesSlide4.xml"/><Relationship Id="rId33" Type="http://schemas.openxmlformats.org/officeDocument/2006/relationships/slideLayout" Target="../slideLayouts/slideLayout17.xml"/><Relationship Id="rId32" Type="http://schemas.openxmlformats.org/officeDocument/2006/relationships/tags" Target="../tags/tag75.xml"/><Relationship Id="rId31" Type="http://schemas.openxmlformats.org/officeDocument/2006/relationships/tags" Target="../tags/tag74.xml"/><Relationship Id="rId30" Type="http://schemas.openxmlformats.org/officeDocument/2006/relationships/image" Target="../media/image16.svg"/><Relationship Id="rId3" Type="http://schemas.openxmlformats.org/officeDocument/2006/relationships/tags" Target="../tags/tag54.xml"/><Relationship Id="rId29" Type="http://schemas.openxmlformats.org/officeDocument/2006/relationships/image" Target="../media/image15.png"/><Relationship Id="rId28" Type="http://schemas.openxmlformats.org/officeDocument/2006/relationships/tags" Target="../tags/tag73.xml"/><Relationship Id="rId27" Type="http://schemas.openxmlformats.org/officeDocument/2006/relationships/image" Target="../media/image14.svg"/><Relationship Id="rId26" Type="http://schemas.openxmlformats.org/officeDocument/2006/relationships/image" Target="../media/image13.png"/><Relationship Id="rId25" Type="http://schemas.openxmlformats.org/officeDocument/2006/relationships/tags" Target="../tags/tag72.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image" Target="../media/image12.svg"/><Relationship Id="rId2" Type="http://schemas.openxmlformats.org/officeDocument/2006/relationships/tags" Target="../tags/tag53.xml"/><Relationship Id="rId19" Type="http://schemas.openxmlformats.org/officeDocument/2006/relationships/image" Target="../media/image11.png"/><Relationship Id="rId18" Type="http://schemas.openxmlformats.org/officeDocument/2006/relationships/tags" Target="../tags/tag67.xml"/><Relationship Id="rId17" Type="http://schemas.openxmlformats.org/officeDocument/2006/relationships/image" Target="../media/image10.svg"/><Relationship Id="rId16" Type="http://schemas.openxmlformats.org/officeDocument/2006/relationships/image" Target="../media/image9.png"/><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0.png"/><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image" Target="../media/image21.png"/><Relationship Id="rId16" Type="http://schemas.openxmlformats.org/officeDocument/2006/relationships/slideLayout" Target="../slideLayouts/slideLayout18.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6.xml"/></Relationships>
</file>

<file path=ppt/slides/_rels/slide2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image" Target="../media/image21.png"/><Relationship Id="rId16" Type="http://schemas.openxmlformats.org/officeDocument/2006/relationships/slideLayout" Target="../slideLayouts/slideLayout18.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90.xml"/></Relationships>
</file>

<file path=ppt/slides/_rels/slide26.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6" Type="http://schemas.openxmlformats.org/officeDocument/2006/relationships/slideLayout" Target="../slideLayouts/slideLayout17.xml"/><Relationship Id="rId25" Type="http://schemas.openxmlformats.org/officeDocument/2006/relationships/tags" Target="../tags/tag120.xml"/><Relationship Id="rId24" Type="http://schemas.openxmlformats.org/officeDocument/2006/relationships/image" Target="../media/image29.svg"/><Relationship Id="rId23" Type="http://schemas.openxmlformats.org/officeDocument/2006/relationships/image" Target="../media/image28.png"/><Relationship Id="rId22" Type="http://schemas.openxmlformats.org/officeDocument/2006/relationships/tags" Target="../tags/tag119.xml"/><Relationship Id="rId21" Type="http://schemas.openxmlformats.org/officeDocument/2006/relationships/image" Target="../media/image27.svg"/><Relationship Id="rId20" Type="http://schemas.openxmlformats.org/officeDocument/2006/relationships/image" Target="../media/image26.png"/><Relationship Id="rId2" Type="http://schemas.openxmlformats.org/officeDocument/2006/relationships/tags" Target="../tags/tag105.xml"/><Relationship Id="rId19" Type="http://schemas.openxmlformats.org/officeDocument/2006/relationships/tags" Target="../tags/tag118.xml"/><Relationship Id="rId18" Type="http://schemas.openxmlformats.org/officeDocument/2006/relationships/image" Target="../media/image25.svg"/><Relationship Id="rId17" Type="http://schemas.openxmlformats.org/officeDocument/2006/relationships/image" Target="../media/image24.png"/><Relationship Id="rId16" Type="http://schemas.openxmlformats.org/officeDocument/2006/relationships/tags" Target="../tags/tag117.xml"/><Relationship Id="rId15" Type="http://schemas.openxmlformats.org/officeDocument/2006/relationships/image" Target="../media/image23.svg"/><Relationship Id="rId14" Type="http://schemas.openxmlformats.org/officeDocument/2006/relationships/image" Target="../media/image22.png"/><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4.xml"/></Relationships>
</file>

<file path=ppt/slides/_rels/slide27.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0" Type="http://schemas.openxmlformats.org/officeDocument/2006/relationships/slideLayout" Target="../slideLayouts/slideLayout17.xml"/><Relationship Id="rId3" Type="http://schemas.openxmlformats.org/officeDocument/2006/relationships/tags" Target="../tags/tag123.xml"/><Relationship Id="rId29" Type="http://schemas.openxmlformats.org/officeDocument/2006/relationships/tags" Target="../tags/tag141.xml"/><Relationship Id="rId28" Type="http://schemas.openxmlformats.org/officeDocument/2006/relationships/image" Target="../media/image36.svg"/><Relationship Id="rId27" Type="http://schemas.openxmlformats.org/officeDocument/2006/relationships/image" Target="../media/image15.png"/><Relationship Id="rId26" Type="http://schemas.openxmlformats.org/officeDocument/2006/relationships/tags" Target="../tags/tag140.xml"/><Relationship Id="rId25" Type="http://schemas.openxmlformats.org/officeDocument/2006/relationships/image" Target="../media/image35.svg"/><Relationship Id="rId24" Type="http://schemas.openxmlformats.org/officeDocument/2006/relationships/image" Target="../media/image34.png"/><Relationship Id="rId23" Type="http://schemas.openxmlformats.org/officeDocument/2006/relationships/tags" Target="../tags/tag139.xml"/><Relationship Id="rId22" Type="http://schemas.openxmlformats.org/officeDocument/2006/relationships/image" Target="../media/image33.svg"/><Relationship Id="rId21" Type="http://schemas.openxmlformats.org/officeDocument/2006/relationships/image" Target="../media/image32.png"/><Relationship Id="rId20" Type="http://schemas.openxmlformats.org/officeDocument/2006/relationships/tags" Target="../tags/tag138.xml"/><Relationship Id="rId2" Type="http://schemas.openxmlformats.org/officeDocument/2006/relationships/tags" Target="../tags/tag122.xml"/><Relationship Id="rId19" Type="http://schemas.openxmlformats.org/officeDocument/2006/relationships/image" Target="../media/image31.svg"/><Relationship Id="rId18" Type="http://schemas.openxmlformats.org/officeDocument/2006/relationships/image" Target="../media/image30.png"/><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28.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0" Type="http://schemas.openxmlformats.org/officeDocument/2006/relationships/slideLayout" Target="../slideLayouts/slideLayout18.xml"/><Relationship Id="rId1"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8.xml"/><Relationship Id="rId2" Type="http://schemas.openxmlformats.org/officeDocument/2006/relationships/image" Target="../media/image39.wmf"/><Relationship Id="rId1"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1.png"/><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3.png"/><Relationship Id="rId1"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5.png"/><Relationship Id="rId1" Type="http://schemas.openxmlformats.org/officeDocument/2006/relationships/image" Target="../media/image44.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8.png"/><Relationship Id="rId1" Type="http://schemas.openxmlformats.org/officeDocument/2006/relationships/image" Target="../media/image47.png"/></Relationships>
</file>

<file path=ppt/slides/_rels/slide36.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18.xml"/><Relationship Id="rId6" Type="http://schemas.openxmlformats.org/officeDocument/2006/relationships/image" Target="../media/image51.wmf"/><Relationship Id="rId5" Type="http://schemas.openxmlformats.org/officeDocument/2006/relationships/oleObject" Target="../embeddings/oleObject4.bin"/><Relationship Id="rId4" Type="http://schemas.openxmlformats.org/officeDocument/2006/relationships/image" Target="../media/image50.wmf"/><Relationship Id="rId3" Type="http://schemas.openxmlformats.org/officeDocument/2006/relationships/oleObject" Target="../embeddings/oleObject3.bin"/><Relationship Id="rId2" Type="http://schemas.openxmlformats.org/officeDocument/2006/relationships/image" Target="../media/image49.wmf"/><Relationship Id="rId1" Type="http://schemas.openxmlformats.org/officeDocument/2006/relationships/oleObject" Target="../embeddings/oleObject2.bin"/></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5.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7.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7.png"/></Relationships>
</file>

<file path=ppt/slides/_rels/slide45.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1" Type="http://schemas.openxmlformats.org/officeDocument/2006/relationships/slideLayout" Target="../slideLayouts/slideLayout18.xml"/><Relationship Id="rId20" Type="http://schemas.openxmlformats.org/officeDocument/2006/relationships/tags" Target="../tags/tag174.xml"/><Relationship Id="rId2" Type="http://schemas.openxmlformats.org/officeDocument/2006/relationships/tags" Target="../tags/tag156.xml"/><Relationship Id="rId19" Type="http://schemas.openxmlformats.org/officeDocument/2006/relationships/tags" Target="../tags/tag173.xml"/><Relationship Id="rId18" Type="http://schemas.openxmlformats.org/officeDocument/2006/relationships/tags" Target="../tags/tag172.xml"/><Relationship Id="rId17" Type="http://schemas.openxmlformats.org/officeDocument/2006/relationships/tags" Target="../tags/tag171.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tags" Target="../tags/tag155.xml"/></Relationships>
</file>

<file path=ppt/slides/_rels/slide46.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6" Type="http://schemas.openxmlformats.org/officeDocument/2006/relationships/slideLayout" Target="../slideLayouts/slideLayout17.xml"/><Relationship Id="rId25" Type="http://schemas.openxmlformats.org/officeDocument/2006/relationships/tags" Target="../tags/tag191.xml"/><Relationship Id="rId24" Type="http://schemas.openxmlformats.org/officeDocument/2006/relationships/image" Target="../media/image29.svg"/><Relationship Id="rId23" Type="http://schemas.openxmlformats.org/officeDocument/2006/relationships/image" Target="../media/image28.png"/><Relationship Id="rId22" Type="http://schemas.openxmlformats.org/officeDocument/2006/relationships/tags" Target="../tags/tag190.xml"/><Relationship Id="rId21" Type="http://schemas.openxmlformats.org/officeDocument/2006/relationships/image" Target="../media/image27.svg"/><Relationship Id="rId20" Type="http://schemas.openxmlformats.org/officeDocument/2006/relationships/image" Target="../media/image26.png"/><Relationship Id="rId2" Type="http://schemas.openxmlformats.org/officeDocument/2006/relationships/tags" Target="../tags/tag176.xml"/><Relationship Id="rId19" Type="http://schemas.openxmlformats.org/officeDocument/2006/relationships/tags" Target="../tags/tag189.xml"/><Relationship Id="rId18" Type="http://schemas.openxmlformats.org/officeDocument/2006/relationships/image" Target="../media/image25.svg"/><Relationship Id="rId17" Type="http://schemas.openxmlformats.org/officeDocument/2006/relationships/image" Target="../media/image24.png"/><Relationship Id="rId16" Type="http://schemas.openxmlformats.org/officeDocument/2006/relationships/tags" Target="../tags/tag188.xml"/><Relationship Id="rId15" Type="http://schemas.openxmlformats.org/officeDocument/2006/relationships/image" Target="../media/image23.svg"/><Relationship Id="rId14" Type="http://schemas.openxmlformats.org/officeDocument/2006/relationships/image" Target="../media/image22.png"/><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5.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64.png"/><Relationship Id="rId7" Type="http://schemas.openxmlformats.org/officeDocument/2006/relationships/image" Target="../media/image63.png"/><Relationship Id="rId6" Type="http://schemas.openxmlformats.org/officeDocument/2006/relationships/image" Target="../media/image62.wmf"/><Relationship Id="rId5" Type="http://schemas.openxmlformats.org/officeDocument/2006/relationships/oleObject" Target="../embeddings/oleObject7.bin"/><Relationship Id="rId4" Type="http://schemas.openxmlformats.org/officeDocument/2006/relationships/image" Target="../media/image61.wmf"/><Relationship Id="rId3" Type="http://schemas.openxmlformats.org/officeDocument/2006/relationships/oleObject" Target="../embeddings/oleObject6.bin"/><Relationship Id="rId2" Type="http://schemas.openxmlformats.org/officeDocument/2006/relationships/image" Target="../media/image60.wmf"/><Relationship Id="rId10" Type="http://schemas.openxmlformats.org/officeDocument/2006/relationships/vmlDrawing" Target="../drawings/vmlDrawing3.vml"/><Relationship Id="rId1" Type="http://schemas.openxmlformats.org/officeDocument/2006/relationships/oleObject" Target="../embeddings/oleObject5.bin"/></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65.png"/><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52.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6" Type="http://schemas.openxmlformats.org/officeDocument/2006/relationships/vmlDrawing" Target="../drawings/vmlDrawing4.vml"/><Relationship Id="rId25" Type="http://schemas.openxmlformats.org/officeDocument/2006/relationships/slideLayout" Target="../slideLayouts/slideLayout18.xml"/><Relationship Id="rId24" Type="http://schemas.openxmlformats.org/officeDocument/2006/relationships/image" Target="../media/image67.wmf"/><Relationship Id="rId23" Type="http://schemas.openxmlformats.org/officeDocument/2006/relationships/oleObject" Target="../embeddings/oleObject9.bin"/><Relationship Id="rId22" Type="http://schemas.openxmlformats.org/officeDocument/2006/relationships/image" Target="../media/image66.wmf"/><Relationship Id="rId21" Type="http://schemas.openxmlformats.org/officeDocument/2006/relationships/oleObject" Target="../embeddings/oleObject8.bin"/><Relationship Id="rId20" Type="http://schemas.openxmlformats.org/officeDocument/2006/relationships/tags" Target="../tags/tag214.xml"/><Relationship Id="rId2" Type="http://schemas.openxmlformats.org/officeDocument/2006/relationships/tags" Target="../tags/tag196.xml"/><Relationship Id="rId19" Type="http://schemas.openxmlformats.org/officeDocument/2006/relationships/tags" Target="../tags/tag213.xml"/><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tags" Target="../tags/tag195.xml"/></Relationships>
</file>

<file path=ppt/slides/_rels/slide53.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image" Target="../media/image72.png"/><Relationship Id="rId7" Type="http://schemas.openxmlformats.org/officeDocument/2006/relationships/image" Target="../media/image71.wmf"/><Relationship Id="rId6" Type="http://schemas.openxmlformats.org/officeDocument/2006/relationships/oleObject" Target="../embeddings/oleObject12.bin"/><Relationship Id="rId5" Type="http://schemas.openxmlformats.org/officeDocument/2006/relationships/image" Target="../media/image70.wmf"/><Relationship Id="rId4" Type="http://schemas.openxmlformats.org/officeDocument/2006/relationships/oleObject" Target="../embeddings/oleObject11.bin"/><Relationship Id="rId3" Type="http://schemas.openxmlformats.org/officeDocument/2006/relationships/image" Target="../media/image69.wmf"/><Relationship Id="rId2" Type="http://schemas.openxmlformats.org/officeDocument/2006/relationships/oleObject" Target="../embeddings/oleObject10.bin"/><Relationship Id="rId11" Type="http://schemas.openxmlformats.org/officeDocument/2006/relationships/vmlDrawing" Target="../drawings/vmlDrawing5.vml"/><Relationship Id="rId10" Type="http://schemas.openxmlformats.org/officeDocument/2006/relationships/slideLayout" Target="../slideLayouts/slideLayout17.xml"/><Relationship Id="rId1" Type="http://schemas.openxmlformats.org/officeDocument/2006/relationships/image" Target="../media/image68.png"/></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216.xml"/><Relationship Id="rId2" Type="http://schemas.openxmlformats.org/officeDocument/2006/relationships/image" Target="../media/image74.png"/><Relationship Id="rId1" Type="http://schemas.openxmlformats.org/officeDocument/2006/relationships/image" Target="../media/image73.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76.png"/><Relationship Id="rId3" Type="http://schemas.openxmlformats.org/officeDocument/2006/relationships/tags" Target="../tags/tag217.xml"/><Relationship Id="rId2" Type="http://schemas.microsoft.com/office/2007/relationships/media" Target="../media/media2.mp4"/><Relationship Id="rId1" Type="http://schemas.openxmlformats.org/officeDocument/2006/relationships/video" Target="../media/media2.mp4"/></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59.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5" Type="http://schemas.openxmlformats.org/officeDocument/2006/relationships/slideLayout" Target="../slideLayouts/slideLayout18.xml"/><Relationship Id="rId24" Type="http://schemas.openxmlformats.org/officeDocument/2006/relationships/tags" Target="../tags/tag241.xml"/><Relationship Id="rId23" Type="http://schemas.openxmlformats.org/officeDocument/2006/relationships/tags" Target="../tags/tag240.xml"/><Relationship Id="rId22" Type="http://schemas.openxmlformats.org/officeDocument/2006/relationships/tags" Target="../tags/tag239.xml"/><Relationship Id="rId21" Type="http://schemas.openxmlformats.org/officeDocument/2006/relationships/tags" Target="../tags/tag238.xml"/><Relationship Id="rId20" Type="http://schemas.openxmlformats.org/officeDocument/2006/relationships/tags" Target="../tags/tag237.xml"/><Relationship Id="rId2" Type="http://schemas.openxmlformats.org/officeDocument/2006/relationships/tags" Target="../tags/tag219.xml"/><Relationship Id="rId19" Type="http://schemas.openxmlformats.org/officeDocument/2006/relationships/tags" Target="../tags/tag236.xml"/><Relationship Id="rId18" Type="http://schemas.openxmlformats.org/officeDocument/2006/relationships/tags" Target="../tags/tag235.xml"/><Relationship Id="rId17" Type="http://schemas.openxmlformats.org/officeDocument/2006/relationships/tags" Target="../tags/tag234.xml"/><Relationship Id="rId16" Type="http://schemas.openxmlformats.org/officeDocument/2006/relationships/tags" Target="../tags/tag233.xml"/><Relationship Id="rId15" Type="http://schemas.openxmlformats.org/officeDocument/2006/relationships/tags" Target="../tags/tag232.xml"/><Relationship Id="rId14" Type="http://schemas.openxmlformats.org/officeDocument/2006/relationships/tags" Target="../tags/tag231.xml"/><Relationship Id="rId13" Type="http://schemas.openxmlformats.org/officeDocument/2006/relationships/tags" Target="../tags/tag230.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tags" Target="../tags/tag218.xml"/></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notesSlide" Target="../notesSlides/notesSlide2.xml"/><Relationship Id="rId11" Type="http://schemas.openxmlformats.org/officeDocument/2006/relationships/slideLayout" Target="../slideLayouts/slideLayout17.xml"/><Relationship Id="rId10" Type="http://schemas.openxmlformats.org/officeDocument/2006/relationships/tags" Target="../tags/tag10.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7.png"/></Relationships>
</file>

<file path=ppt/slides/_rels/slide61.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3" Type="http://schemas.openxmlformats.org/officeDocument/2006/relationships/slideLayout" Target="../slideLayouts/slideLayout18.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tags" Target="../tags/tag24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8.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9.png"/></Relationships>
</file>

<file path=ppt/slides/_rels/slide6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0.png"/></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image" Target="../media/image81.pn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image" Target="../media/image81.png"/></Relationships>
</file>

<file path=ppt/slides/_rels/slide7.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4" Type="http://schemas.openxmlformats.org/officeDocument/2006/relationships/notesSlide" Target="../notesSlides/notesSlide3.xml"/><Relationship Id="rId13" Type="http://schemas.openxmlformats.org/officeDocument/2006/relationships/slideLayout" Target="../slideLayouts/slideLayout17.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6" Type="http://schemas.openxmlformats.org/officeDocument/2006/relationships/slideLayout" Target="../slideLayouts/slideLayout17.xml"/><Relationship Id="rId25" Type="http://schemas.openxmlformats.org/officeDocument/2006/relationships/tags" Target="../tags/tag278.xml"/><Relationship Id="rId24" Type="http://schemas.openxmlformats.org/officeDocument/2006/relationships/image" Target="../media/image29.svg"/><Relationship Id="rId23" Type="http://schemas.openxmlformats.org/officeDocument/2006/relationships/image" Target="../media/image28.png"/><Relationship Id="rId22" Type="http://schemas.openxmlformats.org/officeDocument/2006/relationships/tags" Target="../tags/tag277.xml"/><Relationship Id="rId21" Type="http://schemas.openxmlformats.org/officeDocument/2006/relationships/image" Target="../media/image27.svg"/><Relationship Id="rId20" Type="http://schemas.openxmlformats.org/officeDocument/2006/relationships/image" Target="../media/image26.png"/><Relationship Id="rId2" Type="http://schemas.openxmlformats.org/officeDocument/2006/relationships/tags" Target="../tags/tag263.xml"/><Relationship Id="rId19" Type="http://schemas.openxmlformats.org/officeDocument/2006/relationships/tags" Target="../tags/tag276.xml"/><Relationship Id="rId18" Type="http://schemas.openxmlformats.org/officeDocument/2006/relationships/image" Target="../media/image25.svg"/><Relationship Id="rId17" Type="http://schemas.openxmlformats.org/officeDocument/2006/relationships/image" Target="../media/image24.png"/><Relationship Id="rId16" Type="http://schemas.openxmlformats.org/officeDocument/2006/relationships/tags" Target="../tags/tag275.xml"/><Relationship Id="rId15" Type="http://schemas.openxmlformats.org/officeDocument/2006/relationships/image" Target="../media/image23.svg"/><Relationship Id="rId14" Type="http://schemas.openxmlformats.org/officeDocument/2006/relationships/image" Target="../media/image22.png"/><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tags" Target="../tags/tag26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4.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5.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6.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7.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8.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矩形 9"/>
          <p:cNvSpPr/>
          <p:nvPr/>
        </p:nvSpPr>
        <p:spPr>
          <a:xfrm>
            <a:off x="7149834" y="4471493"/>
            <a:ext cx="4686534" cy="1338234"/>
          </a:xfrm>
          <a:prstGeom prst="rect">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185" y="1497965"/>
            <a:ext cx="5888355" cy="3517265"/>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5" name="组合 24"/>
          <p:cNvGrpSpPr/>
          <p:nvPr/>
        </p:nvGrpSpPr>
        <p:grpSpPr>
          <a:xfrm>
            <a:off x="7882043" y="4824395"/>
            <a:ext cx="3446871" cy="619414"/>
            <a:chOff x="7882043" y="4824395"/>
            <a:chExt cx="3446871" cy="619414"/>
          </a:xfrm>
        </p:grpSpPr>
        <p:sp>
          <p:nvSpPr>
            <p:cNvPr id="21" name="文本框 20"/>
            <p:cNvSpPr txBox="1"/>
            <p:nvPr/>
          </p:nvSpPr>
          <p:spPr>
            <a:xfrm>
              <a:off x="8583780" y="4824395"/>
              <a:ext cx="2745134" cy="5340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rPr>
                <a:t>北京出版社</a:t>
              </a:r>
              <a:endPar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nvGrpSpPr>
            <p:cNvPr id="22" name="组合 21"/>
            <p:cNvGrpSpPr/>
            <p:nvPr/>
          </p:nvGrpSpPr>
          <p:grpSpPr>
            <a:xfrm>
              <a:off x="7882043" y="4863237"/>
              <a:ext cx="580572" cy="580572"/>
              <a:chOff x="728889" y="5348812"/>
              <a:chExt cx="580572" cy="580572"/>
            </a:xfrm>
          </p:grpSpPr>
          <p:sp>
            <p:nvSpPr>
              <p:cNvPr id="23" name="椭圆 22"/>
              <p:cNvSpPr/>
              <p:nvPr/>
            </p:nvSpPr>
            <p:spPr>
              <a:xfrm>
                <a:off x="728889" y="5348812"/>
                <a:ext cx="580572" cy="580572"/>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Oval 4"/>
              <p:cNvSpPr/>
              <p:nvPr/>
            </p:nvSpPr>
            <p:spPr>
              <a:xfrm>
                <a:off x="868130" y="5500525"/>
                <a:ext cx="302090" cy="277146"/>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sp>
        <p:nvSpPr>
          <p:cNvPr id="26" name="文本框 25"/>
          <p:cNvSpPr txBox="1"/>
          <p:nvPr/>
        </p:nvSpPr>
        <p:spPr>
          <a:xfrm>
            <a:off x="7150100" y="1941195"/>
            <a:ext cx="3575050"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电工电子 </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（第二版）</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15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60000">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14:bounceEnd="60000">
                                          <p:cBhvr additive="base">
                                            <p:cTn id="23"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14:presetBounceEnd="60000">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14:bounceEnd="60000">
                                          <p:cBhvr additive="base">
                                            <p:cTn id="28"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0-#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课堂小实验</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7" name="组合 6"/>
          <p:cNvGrpSpPr/>
          <p:nvPr/>
        </p:nvGrpSpPr>
        <p:grpSpPr>
          <a:xfrm>
            <a:off x="1618891" y="2353945"/>
            <a:ext cx="7281269" cy="4100476"/>
            <a:chOff x="3988" y="2346"/>
            <a:chExt cx="11173" cy="5908"/>
          </a:xfrm>
        </p:grpSpPr>
        <p:pic>
          <p:nvPicPr>
            <p:cNvPr id="3" name="不同的电路">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4581" y="2346"/>
              <a:ext cx="10580" cy="5102"/>
            </a:xfrm>
            <a:prstGeom prst="rect">
              <a:avLst/>
            </a:prstGeom>
          </p:spPr>
        </p:pic>
        <p:sp>
          <p:nvSpPr>
            <p:cNvPr id="6" name="文本框 5"/>
            <p:cNvSpPr txBox="1"/>
            <p:nvPr/>
          </p:nvSpPr>
          <p:spPr>
            <a:xfrm>
              <a:off x="3988" y="7723"/>
              <a:ext cx="10761" cy="531"/>
            </a:xfrm>
            <a:prstGeom prst="rect">
              <a:avLst/>
            </a:prstGeom>
            <a:noFill/>
          </p:spPr>
          <p:txBody>
            <a:bodyPr wrap="square" rtlCol="0">
              <a:spAutoFit/>
            </a:bodyPr>
            <a:p>
              <a:pPr algn="ctr"/>
              <a:r>
                <a:rPr lang="zh-CN" altLang="en-US" b="1">
                  <a:solidFill>
                    <a:schemeClr val="accent5"/>
                  </a:solidFill>
                </a:rPr>
                <a:t>不同的电路</a:t>
              </a:r>
              <a:endParaRPr lang="zh-CN" altLang="en-US" b="1">
                <a:solidFill>
                  <a:schemeClr val="accent5"/>
                </a:solidFill>
              </a:endParaRPr>
            </a:p>
          </p:txBody>
        </p:sp>
      </p:grpSp>
      <p:sp>
        <p:nvSpPr>
          <p:cNvPr id="8" name="矩形 7"/>
          <p:cNvSpPr/>
          <p:nvPr/>
        </p:nvSpPr>
        <p:spPr bwMode="auto">
          <a:xfrm>
            <a:off x="1033145" y="941070"/>
            <a:ext cx="10531475" cy="1124585"/>
          </a:xfrm>
          <a:prstGeom prst="rect">
            <a:avLst/>
          </a:prstGeom>
        </p:spPr>
        <p:txBody>
          <a:bodyPr wrap="square">
            <a:spAutoFit/>
          </a:bodyPr>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准备以下材料</a:t>
            </a:r>
            <a:endParaRPr kumimoji="0" lang="zh-CN" altLang="en-US" sz="20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639A3F"/>
                </a:solidFill>
                <a:effectLst/>
                <a:uLnTx/>
                <a:uFillTx/>
                <a:latin typeface="黑体" panose="02010609060101010101" charset="-122"/>
                <a:ea typeface="黑体" panose="02010609060101010101" charset="-122"/>
                <a:cs typeface="黑体" panose="02010609060101010101" charset="-122"/>
                <a:sym typeface="+mn-lt"/>
              </a:rPr>
              <a:t>电池</a:t>
            </a: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a:t>
            </a:r>
            <a:r>
              <a:rPr kumimoji="0" lang="zh-CN" altLang="en-US" b="1" i="0" u="none" strike="noStrike" kern="1200" cap="none" spc="0" normalizeH="0" baseline="0" noProof="0" dirty="0">
                <a:ln>
                  <a:noFill/>
                </a:ln>
                <a:solidFill>
                  <a:srgbClr val="4BB66A"/>
                </a:solidFill>
                <a:effectLst/>
                <a:uLnTx/>
                <a:uFillTx/>
                <a:latin typeface="黑体" panose="02010609060101010101" charset="-122"/>
                <a:ea typeface="黑体" panose="02010609060101010101" charset="-122"/>
                <a:cs typeface="黑体" panose="02010609060101010101" charset="-122"/>
                <a:sym typeface="+mn-lt"/>
              </a:rPr>
              <a:t>剪刀</a:t>
            </a: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a:t>
            </a:r>
            <a:r>
              <a:rPr kumimoji="0" lang="zh-CN" altLang="en-US" b="1" i="0" u="none" strike="noStrike" kern="1200" cap="none" spc="0" normalizeH="0" baseline="0" noProof="0" dirty="0">
                <a:ln>
                  <a:noFill/>
                </a:ln>
                <a:solidFill>
                  <a:srgbClr val="41B366"/>
                </a:solidFill>
                <a:effectLst/>
                <a:uLnTx/>
                <a:uFillTx/>
                <a:latin typeface="黑体" panose="02010609060101010101" charset="-122"/>
                <a:ea typeface="黑体" panose="02010609060101010101" charset="-122"/>
                <a:cs typeface="黑体" panose="02010609060101010101" charset="-122"/>
                <a:sym typeface="+mn-lt"/>
              </a:rPr>
              <a:t>灯座（带灯泡）</a:t>
            </a:r>
            <a:r>
              <a:rPr kumimoji="0" lang="zh-CN" altLang="en-US"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a:t>
            </a:r>
            <a:r>
              <a:rPr kumimoji="0" lang="zh-CN" altLang="en-US" b="1" i="0" u="none" strike="noStrike" kern="1200" cap="none" spc="0" normalizeH="0" baseline="0" noProof="0" dirty="0">
                <a:ln>
                  <a:noFill/>
                </a:ln>
                <a:solidFill>
                  <a:srgbClr val="92D050"/>
                </a:solidFill>
                <a:effectLst/>
                <a:uLnTx/>
                <a:uFillTx/>
                <a:latin typeface="黑体" panose="02010609060101010101" charset="-122"/>
                <a:ea typeface="黑体" panose="02010609060101010101" charset="-122"/>
                <a:cs typeface="黑体" panose="02010609060101010101" charset="-122"/>
                <a:sym typeface="+mn-lt"/>
              </a:rPr>
              <a:t>绝缘电线</a:t>
            </a: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a:t>
            </a:r>
            <a:r>
              <a:rPr kumimoji="0" lang="zh-CN" altLang="en-US" b="1" i="0" u="none" strike="noStrike" kern="1200" cap="none" spc="0" normalizeH="0" baseline="0" noProof="0" dirty="0">
                <a:ln>
                  <a:noFill/>
                </a:ln>
                <a:solidFill>
                  <a:srgbClr val="00B050"/>
                </a:solidFill>
                <a:effectLst/>
                <a:uLnTx/>
                <a:uFillTx/>
                <a:latin typeface="黑体" panose="02010609060101010101" charset="-122"/>
                <a:ea typeface="黑体" panose="02010609060101010101" charset="-122"/>
                <a:cs typeface="黑体" panose="02010609060101010101" charset="-122"/>
                <a:sym typeface="+mn-lt"/>
              </a:rPr>
              <a:t>绝缘胶带</a:t>
            </a: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如何操作请观看视频：</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8" fill="hold" display="1">
                  <p:stCondLst>
                    <p:cond delay="indefinite"/>
                  </p:stCondLst>
                </p:cTn>
                <p:tgtEl>
                  <p:spTgt spid="3"/>
                </p:tgtEl>
              </p:cMediaNode>
            </p:video>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三、电路的组成</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4396495" y="1898961"/>
            <a:ext cx="3844780" cy="3497942"/>
            <a:chOff x="4174085" y="2292804"/>
            <a:chExt cx="3844780" cy="3497942"/>
          </a:xfrm>
        </p:grpSpPr>
        <p:sp>
          <p:nvSpPr>
            <p:cNvPr id="6" name="任意多边形: 形状 52"/>
            <p:cNvSpPr/>
            <p:nvPr/>
          </p:nvSpPr>
          <p:spPr bwMode="auto">
            <a:xfrm>
              <a:off x="4833492" y="3085013"/>
              <a:ext cx="2455676" cy="2064060"/>
            </a:xfrm>
            <a:custGeom>
              <a:avLst/>
              <a:gdLst/>
              <a:ahLst/>
              <a:cxnLst>
                <a:cxn ang="0">
                  <a:pos x="54" y="485"/>
                </a:cxn>
                <a:cxn ang="0">
                  <a:pos x="19" y="427"/>
                </a:cxn>
                <a:cxn ang="0">
                  <a:pos x="254" y="33"/>
                </a:cxn>
                <a:cxn ang="0">
                  <a:pos x="324" y="33"/>
                </a:cxn>
                <a:cxn ang="0">
                  <a:pos x="558" y="427"/>
                </a:cxn>
                <a:cxn ang="0">
                  <a:pos x="523" y="485"/>
                </a:cxn>
                <a:cxn ang="0">
                  <a:pos x="54" y="485"/>
                </a:cxn>
              </a:cxnLst>
              <a:rect l="0" t="0" r="r" b="b"/>
              <a:pathLst>
                <a:path w="577" h="485">
                  <a:moveTo>
                    <a:pt x="54" y="485"/>
                  </a:moveTo>
                  <a:cubicBezTo>
                    <a:pt x="16" y="485"/>
                    <a:pt x="0" y="459"/>
                    <a:pt x="19" y="427"/>
                  </a:cubicBezTo>
                  <a:cubicBezTo>
                    <a:pt x="254" y="33"/>
                    <a:pt x="254" y="33"/>
                    <a:pt x="254" y="33"/>
                  </a:cubicBezTo>
                  <a:cubicBezTo>
                    <a:pt x="273" y="0"/>
                    <a:pt x="305" y="0"/>
                    <a:pt x="324" y="33"/>
                  </a:cubicBezTo>
                  <a:cubicBezTo>
                    <a:pt x="558" y="427"/>
                    <a:pt x="558" y="427"/>
                    <a:pt x="558" y="427"/>
                  </a:cubicBezTo>
                  <a:cubicBezTo>
                    <a:pt x="577" y="459"/>
                    <a:pt x="562" y="485"/>
                    <a:pt x="523" y="485"/>
                  </a:cubicBezTo>
                  <a:lnTo>
                    <a:pt x="54" y="485"/>
                  </a:lnTo>
                  <a:close/>
                </a:path>
              </a:pathLst>
            </a:custGeom>
            <a:solidFill>
              <a:schemeClr val="bg1">
                <a:lumMod val="95000"/>
              </a:schemeClr>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1" i="1"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7" name="任意多边形: 形状 57"/>
            <p:cNvSpPr/>
            <p:nvPr/>
          </p:nvSpPr>
          <p:spPr bwMode="auto">
            <a:xfrm>
              <a:off x="6644371" y="3949847"/>
              <a:ext cx="878873" cy="1067803"/>
            </a:xfrm>
            <a:custGeom>
              <a:avLst/>
              <a:gdLst/>
              <a:ahLst/>
              <a:cxnLst>
                <a:cxn ang="0">
                  <a:pos x="628" y="580"/>
                </a:cxn>
                <a:cxn ang="0">
                  <a:pos x="294" y="45"/>
                </a:cxn>
                <a:cxn ang="0">
                  <a:pos x="62" y="0"/>
                </a:cxn>
                <a:cxn ang="0">
                  <a:pos x="0" y="230"/>
                </a:cxn>
                <a:cxn ang="0">
                  <a:pos x="334" y="763"/>
                </a:cxn>
                <a:cxn ang="0">
                  <a:pos x="628" y="580"/>
                </a:cxn>
              </a:cxnLst>
              <a:rect l="0" t="0" r="r" b="b"/>
              <a:pathLst>
                <a:path w="628" h="763">
                  <a:moveTo>
                    <a:pt x="628" y="580"/>
                  </a:moveTo>
                  <a:lnTo>
                    <a:pt x="294" y="45"/>
                  </a:lnTo>
                  <a:lnTo>
                    <a:pt x="62" y="0"/>
                  </a:lnTo>
                  <a:lnTo>
                    <a:pt x="0" y="230"/>
                  </a:lnTo>
                  <a:lnTo>
                    <a:pt x="334" y="763"/>
                  </a:lnTo>
                  <a:lnTo>
                    <a:pt x="628" y="580"/>
                  </a:lnTo>
                  <a:close/>
                </a:path>
              </a:pathLst>
            </a:cu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任意多边形: 形状 63"/>
            <p:cNvSpPr/>
            <p:nvPr/>
          </p:nvSpPr>
          <p:spPr bwMode="auto">
            <a:xfrm>
              <a:off x="5088581" y="3221027"/>
              <a:ext cx="884471" cy="1062205"/>
            </a:xfrm>
            <a:custGeom>
              <a:avLst/>
              <a:gdLst/>
              <a:ahLst/>
              <a:cxnLst>
                <a:cxn ang="0">
                  <a:pos x="632" y="187"/>
                </a:cxn>
                <a:cxn ang="0">
                  <a:pos x="291" y="718"/>
                </a:cxn>
                <a:cxn ang="0">
                  <a:pos x="59" y="759"/>
                </a:cxn>
                <a:cxn ang="0">
                  <a:pos x="0" y="531"/>
                </a:cxn>
                <a:cxn ang="0">
                  <a:pos x="339" y="0"/>
                </a:cxn>
                <a:cxn ang="0">
                  <a:pos x="632" y="187"/>
                </a:cxn>
              </a:cxnLst>
              <a:rect l="0" t="0" r="r" b="b"/>
              <a:pathLst>
                <a:path w="632" h="759">
                  <a:moveTo>
                    <a:pt x="632" y="187"/>
                  </a:moveTo>
                  <a:lnTo>
                    <a:pt x="291" y="718"/>
                  </a:lnTo>
                  <a:lnTo>
                    <a:pt x="59" y="759"/>
                  </a:lnTo>
                  <a:lnTo>
                    <a:pt x="0" y="531"/>
                  </a:lnTo>
                  <a:lnTo>
                    <a:pt x="339" y="0"/>
                  </a:lnTo>
                  <a:lnTo>
                    <a:pt x="632" y="187"/>
                  </a:lnTo>
                  <a:close/>
                </a:path>
              </a:pathLst>
            </a:cu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任意多边形: 形状 53"/>
            <p:cNvSpPr/>
            <p:nvPr/>
          </p:nvSpPr>
          <p:spPr bwMode="auto">
            <a:xfrm>
              <a:off x="5096640" y="4973915"/>
              <a:ext cx="1106988" cy="484220"/>
            </a:xfrm>
            <a:custGeom>
              <a:avLst/>
              <a:gdLst/>
              <a:ahLst/>
              <a:cxnLst>
                <a:cxn ang="0">
                  <a:pos x="0" y="346"/>
                </a:cxn>
                <a:cxn ang="0">
                  <a:pos x="630" y="346"/>
                </a:cxn>
                <a:cxn ang="0">
                  <a:pos x="791" y="173"/>
                </a:cxn>
                <a:cxn ang="0">
                  <a:pos x="630" y="0"/>
                </a:cxn>
                <a:cxn ang="0">
                  <a:pos x="0" y="0"/>
                </a:cxn>
                <a:cxn ang="0">
                  <a:pos x="0" y="346"/>
                </a:cxn>
              </a:cxnLst>
              <a:rect l="0" t="0" r="r" b="b"/>
              <a:pathLst>
                <a:path w="791" h="346">
                  <a:moveTo>
                    <a:pt x="0" y="346"/>
                  </a:moveTo>
                  <a:lnTo>
                    <a:pt x="630" y="346"/>
                  </a:lnTo>
                  <a:lnTo>
                    <a:pt x="791" y="173"/>
                  </a:lnTo>
                  <a:lnTo>
                    <a:pt x="630" y="0"/>
                  </a:lnTo>
                  <a:lnTo>
                    <a:pt x="0" y="0"/>
                  </a:lnTo>
                  <a:lnTo>
                    <a:pt x="0" y="346"/>
                  </a:lnTo>
                  <a:close/>
                </a:path>
              </a:pathLst>
            </a:custGeom>
            <a:solidFill>
              <a:srgbClr val="0C2834"/>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10" name="任意多边形: 形状 58"/>
            <p:cNvSpPr/>
            <p:nvPr/>
          </p:nvSpPr>
          <p:spPr bwMode="auto">
            <a:xfrm>
              <a:off x="6777195" y="4549076"/>
              <a:ext cx="1241670" cy="1241670"/>
            </a:xfrm>
            <a:prstGeom prst="ellipse">
              <a:avLst/>
            </a:pr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4" name="任意多边形: 形状 59"/>
            <p:cNvSpPr/>
            <p:nvPr/>
          </p:nvSpPr>
          <p:spPr bwMode="auto">
            <a:xfrm>
              <a:off x="6913002" y="4683986"/>
              <a:ext cx="970055" cy="97185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5" name="任意多边形: 形状 54"/>
            <p:cNvSpPr/>
            <p:nvPr/>
          </p:nvSpPr>
          <p:spPr bwMode="auto">
            <a:xfrm>
              <a:off x="4174085" y="4549076"/>
              <a:ext cx="1241670" cy="1241670"/>
            </a:xfrm>
            <a:prstGeom prst="ellipse">
              <a:avLst/>
            </a:prstGeom>
            <a:solidFill>
              <a:srgbClr val="0C2834"/>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任意多边形: 形状 56"/>
            <p:cNvSpPr/>
            <p:nvPr/>
          </p:nvSpPr>
          <p:spPr bwMode="auto">
            <a:xfrm>
              <a:off x="4311690" y="4683986"/>
              <a:ext cx="966462" cy="971851"/>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7" name="任意多边形: 形状 60"/>
            <p:cNvSpPr/>
            <p:nvPr/>
          </p:nvSpPr>
          <p:spPr bwMode="auto">
            <a:xfrm>
              <a:off x="5480056" y="2292804"/>
              <a:ext cx="1237997" cy="1239510"/>
            </a:xfrm>
            <a:prstGeom prst="ellipse">
              <a:avLst/>
            </a:pr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任意多边形: 形状 55"/>
            <p:cNvSpPr/>
            <p:nvPr/>
          </p:nvSpPr>
          <p:spPr bwMode="auto">
            <a:xfrm>
              <a:off x="5616722" y="2429328"/>
              <a:ext cx="966462" cy="96646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19" name="任意多边形: 形状 61"/>
            <p:cNvSpPr/>
            <p:nvPr/>
          </p:nvSpPr>
          <p:spPr bwMode="auto">
            <a:xfrm>
              <a:off x="5883761" y="2722525"/>
              <a:ext cx="432384" cy="380067"/>
            </a:xfrm>
            <a:custGeom>
              <a:avLst/>
              <a:gdLst>
                <a:gd name="connsiteX0" fmla="*/ 480038 w 609473"/>
                <a:gd name="connsiteY0" fmla="*/ 357010 h 535733"/>
                <a:gd name="connsiteX1" fmla="*/ 480038 w 609473"/>
                <a:gd name="connsiteY1" fmla="*/ 406500 h 535733"/>
                <a:gd name="connsiteX2" fmla="*/ 430471 w 609473"/>
                <a:gd name="connsiteY2" fmla="*/ 406500 h 535733"/>
                <a:gd name="connsiteX3" fmla="*/ 430471 w 609473"/>
                <a:gd name="connsiteY3" fmla="*/ 439368 h 535733"/>
                <a:gd name="connsiteX4" fmla="*/ 480038 w 609473"/>
                <a:gd name="connsiteY4" fmla="*/ 439368 h 535733"/>
                <a:gd name="connsiteX5" fmla="*/ 480038 w 609473"/>
                <a:gd name="connsiteY5" fmla="*/ 488951 h 535733"/>
                <a:gd name="connsiteX6" fmla="*/ 512958 w 609473"/>
                <a:gd name="connsiteY6" fmla="*/ 488951 h 535733"/>
                <a:gd name="connsiteX7" fmla="*/ 512958 w 609473"/>
                <a:gd name="connsiteY7" fmla="*/ 439368 h 535733"/>
                <a:gd name="connsiteX8" fmla="*/ 562618 w 609473"/>
                <a:gd name="connsiteY8" fmla="*/ 439368 h 535733"/>
                <a:gd name="connsiteX9" fmla="*/ 562618 w 609473"/>
                <a:gd name="connsiteY9" fmla="*/ 406500 h 535733"/>
                <a:gd name="connsiteX10" fmla="*/ 512958 w 609473"/>
                <a:gd name="connsiteY10" fmla="*/ 406500 h 535733"/>
                <a:gd name="connsiteX11" fmla="*/ 512958 w 609473"/>
                <a:gd name="connsiteY11" fmla="*/ 357010 h 535733"/>
                <a:gd name="connsiteX12" fmla="*/ 496498 w 609473"/>
                <a:gd name="connsiteY12" fmla="*/ 310135 h 535733"/>
                <a:gd name="connsiteX13" fmla="*/ 609473 w 609473"/>
                <a:gd name="connsiteY13" fmla="*/ 422934 h 535733"/>
                <a:gd name="connsiteX14" fmla="*/ 496498 w 609473"/>
                <a:gd name="connsiteY14" fmla="*/ 535733 h 535733"/>
                <a:gd name="connsiteX15" fmla="*/ 383523 w 609473"/>
                <a:gd name="connsiteY15" fmla="*/ 422934 h 535733"/>
                <a:gd name="connsiteX16" fmla="*/ 496498 w 609473"/>
                <a:gd name="connsiteY16" fmla="*/ 310135 h 535733"/>
                <a:gd name="connsiteX17" fmla="*/ 237429 w 609473"/>
                <a:gd name="connsiteY17" fmla="*/ 0 h 535733"/>
                <a:gd name="connsiteX18" fmla="*/ 248370 w 609473"/>
                <a:gd name="connsiteY18" fmla="*/ 0 h 535733"/>
                <a:gd name="connsiteX19" fmla="*/ 259311 w 609473"/>
                <a:gd name="connsiteY19" fmla="*/ 0 h 535733"/>
                <a:gd name="connsiteX20" fmla="*/ 351327 w 609473"/>
                <a:gd name="connsiteY20" fmla="*/ 91888 h 535733"/>
                <a:gd name="connsiteX21" fmla="*/ 351327 w 609473"/>
                <a:gd name="connsiteY21" fmla="*/ 193861 h 535733"/>
                <a:gd name="connsiteX22" fmla="*/ 330754 w 609473"/>
                <a:gd name="connsiteY22" fmla="*/ 232054 h 535733"/>
                <a:gd name="connsiteX23" fmla="*/ 330754 w 609473"/>
                <a:gd name="connsiteY23" fmla="*/ 330479 h 535733"/>
                <a:gd name="connsiteX24" fmla="*/ 333279 w 609473"/>
                <a:gd name="connsiteY24" fmla="*/ 334588 h 535733"/>
                <a:gd name="connsiteX25" fmla="*/ 367224 w 609473"/>
                <a:gd name="connsiteY25" fmla="*/ 352517 h 535733"/>
                <a:gd name="connsiteX26" fmla="*/ 349270 w 609473"/>
                <a:gd name="connsiteY26" fmla="*/ 422928 h 535733"/>
                <a:gd name="connsiteX27" fmla="*/ 392379 w 609473"/>
                <a:gd name="connsiteY27" fmla="*/ 526955 h 535733"/>
                <a:gd name="connsiteX28" fmla="*/ 402011 w 609473"/>
                <a:gd name="connsiteY28" fmla="*/ 535733 h 535733"/>
                <a:gd name="connsiteX29" fmla="*/ 248276 w 609473"/>
                <a:gd name="connsiteY29" fmla="*/ 535733 h 535733"/>
                <a:gd name="connsiteX30" fmla="*/ 0 w 609473"/>
                <a:gd name="connsiteY30" fmla="*/ 535733 h 535733"/>
                <a:gd name="connsiteX31" fmla="*/ 0 w 609473"/>
                <a:gd name="connsiteY31" fmla="*/ 465883 h 535733"/>
                <a:gd name="connsiteX32" fmla="*/ 17954 w 609473"/>
                <a:gd name="connsiteY32" fmla="*/ 427690 h 535733"/>
                <a:gd name="connsiteX33" fmla="*/ 163460 w 609473"/>
                <a:gd name="connsiteY33" fmla="*/ 334588 h 535733"/>
                <a:gd name="connsiteX34" fmla="*/ 165985 w 609473"/>
                <a:gd name="connsiteY34" fmla="*/ 330479 h 535733"/>
                <a:gd name="connsiteX35" fmla="*/ 165985 w 609473"/>
                <a:gd name="connsiteY35" fmla="*/ 232054 h 535733"/>
                <a:gd name="connsiteX36" fmla="*/ 145412 w 609473"/>
                <a:gd name="connsiteY36" fmla="*/ 193861 h 535733"/>
                <a:gd name="connsiteX37" fmla="*/ 145412 w 609473"/>
                <a:gd name="connsiteY37" fmla="*/ 91888 h 535733"/>
                <a:gd name="connsiteX38" fmla="*/ 237429 w 609473"/>
                <a:gd name="connsiteY38" fmla="*/ 0 h 53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73" h="535733">
                  <a:moveTo>
                    <a:pt x="480038" y="357010"/>
                  </a:moveTo>
                  <a:lnTo>
                    <a:pt x="480038" y="406500"/>
                  </a:lnTo>
                  <a:lnTo>
                    <a:pt x="430471" y="406500"/>
                  </a:lnTo>
                  <a:lnTo>
                    <a:pt x="430471" y="439368"/>
                  </a:lnTo>
                  <a:lnTo>
                    <a:pt x="480038" y="439368"/>
                  </a:lnTo>
                  <a:lnTo>
                    <a:pt x="480038" y="488951"/>
                  </a:lnTo>
                  <a:lnTo>
                    <a:pt x="512958" y="488951"/>
                  </a:lnTo>
                  <a:lnTo>
                    <a:pt x="512958" y="439368"/>
                  </a:lnTo>
                  <a:lnTo>
                    <a:pt x="562618" y="439368"/>
                  </a:lnTo>
                  <a:lnTo>
                    <a:pt x="562618" y="406500"/>
                  </a:lnTo>
                  <a:lnTo>
                    <a:pt x="512958" y="406500"/>
                  </a:lnTo>
                  <a:lnTo>
                    <a:pt x="512958" y="357010"/>
                  </a:lnTo>
                  <a:close/>
                  <a:moveTo>
                    <a:pt x="496498" y="310135"/>
                  </a:moveTo>
                  <a:cubicBezTo>
                    <a:pt x="558971" y="310135"/>
                    <a:pt x="609473" y="360745"/>
                    <a:pt x="609473" y="422934"/>
                  </a:cubicBezTo>
                  <a:cubicBezTo>
                    <a:pt x="609473" y="485216"/>
                    <a:pt x="558877" y="535733"/>
                    <a:pt x="496498" y="535733"/>
                  </a:cubicBezTo>
                  <a:cubicBezTo>
                    <a:pt x="434212" y="535733"/>
                    <a:pt x="383523" y="485216"/>
                    <a:pt x="383523" y="422934"/>
                  </a:cubicBezTo>
                  <a:cubicBezTo>
                    <a:pt x="383523" y="360745"/>
                    <a:pt x="434212" y="310135"/>
                    <a:pt x="496498" y="310135"/>
                  </a:cubicBezTo>
                  <a:close/>
                  <a:moveTo>
                    <a:pt x="237429" y="0"/>
                  </a:moveTo>
                  <a:lnTo>
                    <a:pt x="248370" y="0"/>
                  </a:lnTo>
                  <a:lnTo>
                    <a:pt x="259311" y="0"/>
                  </a:lnTo>
                  <a:cubicBezTo>
                    <a:pt x="310182" y="0"/>
                    <a:pt x="351327" y="41181"/>
                    <a:pt x="351327" y="91888"/>
                  </a:cubicBezTo>
                  <a:lnTo>
                    <a:pt x="351327" y="193861"/>
                  </a:lnTo>
                  <a:cubicBezTo>
                    <a:pt x="351327" y="209829"/>
                    <a:pt x="343098" y="223837"/>
                    <a:pt x="330754" y="232054"/>
                  </a:cubicBezTo>
                  <a:lnTo>
                    <a:pt x="330754" y="330479"/>
                  </a:lnTo>
                  <a:cubicBezTo>
                    <a:pt x="330754" y="332160"/>
                    <a:pt x="331689" y="333841"/>
                    <a:pt x="333279" y="334588"/>
                  </a:cubicBezTo>
                  <a:cubicBezTo>
                    <a:pt x="338422" y="337016"/>
                    <a:pt x="350579" y="343179"/>
                    <a:pt x="367224" y="352517"/>
                  </a:cubicBezTo>
                  <a:cubicBezTo>
                    <a:pt x="355442" y="373902"/>
                    <a:pt x="349270" y="397901"/>
                    <a:pt x="349270" y="422928"/>
                  </a:cubicBezTo>
                  <a:cubicBezTo>
                    <a:pt x="349270" y="462148"/>
                    <a:pt x="364606" y="499127"/>
                    <a:pt x="392379" y="526955"/>
                  </a:cubicBezTo>
                  <a:cubicBezTo>
                    <a:pt x="395465" y="530037"/>
                    <a:pt x="398645" y="533025"/>
                    <a:pt x="402011" y="535733"/>
                  </a:cubicBezTo>
                  <a:lnTo>
                    <a:pt x="248276" y="535733"/>
                  </a:lnTo>
                  <a:lnTo>
                    <a:pt x="0" y="535733"/>
                  </a:lnTo>
                  <a:lnTo>
                    <a:pt x="0" y="465883"/>
                  </a:lnTo>
                  <a:cubicBezTo>
                    <a:pt x="0" y="451129"/>
                    <a:pt x="6452" y="437028"/>
                    <a:pt x="17954" y="427690"/>
                  </a:cubicBezTo>
                  <a:cubicBezTo>
                    <a:pt x="81169" y="375770"/>
                    <a:pt x="149340" y="341405"/>
                    <a:pt x="163460" y="334588"/>
                  </a:cubicBezTo>
                  <a:cubicBezTo>
                    <a:pt x="164956" y="333841"/>
                    <a:pt x="165985" y="332160"/>
                    <a:pt x="165985" y="330479"/>
                  </a:cubicBezTo>
                  <a:lnTo>
                    <a:pt x="165985" y="232054"/>
                  </a:lnTo>
                  <a:cubicBezTo>
                    <a:pt x="153641" y="223837"/>
                    <a:pt x="145412" y="209829"/>
                    <a:pt x="145412" y="193861"/>
                  </a:cubicBezTo>
                  <a:lnTo>
                    <a:pt x="145412" y="91888"/>
                  </a:lnTo>
                  <a:cubicBezTo>
                    <a:pt x="145412" y="41088"/>
                    <a:pt x="186651" y="0"/>
                    <a:pt x="237429"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0" name="任意多边形: 形状 62"/>
            <p:cNvSpPr/>
            <p:nvPr/>
          </p:nvSpPr>
          <p:spPr bwMode="auto">
            <a:xfrm>
              <a:off x="4599113" y="4953720"/>
              <a:ext cx="391616" cy="432383"/>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txBody>
            <a:bodyPr wrap="square" lIns="91440" tIns="45720" rIns="91440" bIns="45720">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任意多边形: 形状 51"/>
            <p:cNvSpPr/>
            <p:nvPr/>
          </p:nvSpPr>
          <p:spPr bwMode="auto">
            <a:xfrm>
              <a:off x="7188095" y="4953719"/>
              <a:ext cx="419868" cy="432383"/>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txBody>
            <a:bodyPr wrap="square" lIns="91440" tIns="45720" rIns="91440" bIns="45720">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4" name="文本框 23"/>
          <p:cNvSpPr txBox="1"/>
          <p:nvPr/>
        </p:nvSpPr>
        <p:spPr>
          <a:xfrm>
            <a:off x="8418830" y="4250055"/>
            <a:ext cx="2859405" cy="1530985"/>
          </a:xfrm>
          <a:prstGeom prst="rect">
            <a:avLst/>
          </a:prstGeom>
          <a:noFill/>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1A89E"/>
                </a:solidFill>
                <a:effectLst/>
                <a:uLnTx/>
                <a:uFillTx/>
                <a:latin typeface="方正中雅宋_GBK" panose="02000000000000000000" charset="-122"/>
                <a:ea typeface="方正中雅宋_GBK" panose="02000000000000000000" charset="-122"/>
                <a:cs typeface="+mn-ea"/>
                <a:sym typeface="+mn-lt"/>
              </a:rPr>
              <a:t>负载：</a:t>
            </a: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负载是电路中的用电设备，它可将电能转换成其他形式的能量，如电灯、电炉、电动机等。</a:t>
            </a:r>
            <a:endPar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7" name="文本框 26"/>
          <p:cNvSpPr txBox="1"/>
          <p:nvPr/>
        </p:nvSpPr>
        <p:spPr>
          <a:xfrm>
            <a:off x="2329815" y="1456055"/>
            <a:ext cx="3097530" cy="1850390"/>
          </a:xfrm>
          <a:prstGeom prst="rect">
            <a:avLst/>
          </a:prstGeom>
          <a:noFill/>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sz="2400" b="1" i="0" u="none" strike="noStrike" kern="1200" cap="none" spc="0" normalizeH="0" baseline="0" noProof="0" dirty="0">
                <a:ln>
                  <a:noFill/>
                </a:ln>
                <a:solidFill>
                  <a:srgbClr val="01A89E"/>
                </a:solidFill>
                <a:effectLst/>
                <a:uLnTx/>
                <a:uFillTx/>
                <a:latin typeface="方正中雅宋_GBK" panose="02000000000000000000" charset="-122"/>
                <a:ea typeface="方正中雅宋_GBK" panose="02000000000000000000" charset="-122"/>
                <a:cs typeface="+mn-ea"/>
                <a:sym typeface="+mn-lt"/>
              </a:rPr>
              <a:t>电源：</a:t>
            </a: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电源是提供电能的设备，它可将其他形式的能量（化学能、光能、机械能等）转换为电能，如蓄电池、干电池、发电机等。</a:t>
            </a:r>
            <a:endPar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0" name="文本框 29"/>
          <p:cNvSpPr txBox="1"/>
          <p:nvPr/>
        </p:nvSpPr>
        <p:spPr>
          <a:xfrm>
            <a:off x="1132205" y="3977005"/>
            <a:ext cx="3079750" cy="2170430"/>
          </a:xfrm>
          <a:prstGeom prst="rect">
            <a:avLst/>
          </a:prstGeom>
          <a:noFill/>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sz="2400" b="1" i="0" u="none" strike="noStrike" kern="1200" cap="none" spc="0" normalizeH="0" baseline="0" noProof="0" dirty="0">
                <a:ln>
                  <a:noFill/>
                </a:ln>
                <a:solidFill>
                  <a:srgbClr val="0C2834"/>
                </a:solidFill>
                <a:effectLst/>
                <a:uLnTx/>
                <a:uFillTx/>
                <a:latin typeface="方正中雅宋_GBK" panose="02000000000000000000" charset="-122"/>
                <a:ea typeface="方正中雅宋_GBK" panose="02000000000000000000" charset="-122"/>
                <a:cs typeface="+mn-ea"/>
                <a:sym typeface="+mn-lt"/>
              </a:rPr>
              <a:t>中间环节：</a:t>
            </a: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中间环节是连接电源和负载的部分，用来传输、分配和控制电能，最简单的中间环节是连接导线、开关。也可由多元件或电气设备组成较为复杂的中间环节。</a:t>
            </a:r>
            <a:endPar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四、电路物理量</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Freeform 337"/>
          <p:cNvSpPr/>
          <p:nvPr/>
        </p:nvSpPr>
        <p:spPr bwMode="auto">
          <a:xfrm>
            <a:off x="6057170" y="1687129"/>
            <a:ext cx="1837943" cy="1871360"/>
          </a:xfrm>
          <a:custGeom>
            <a:avLst/>
            <a:gdLst>
              <a:gd name="T0" fmla="*/ 0 w 990"/>
              <a:gd name="T1" fmla="*/ 900 h 1008"/>
              <a:gd name="T2" fmla="*/ 0 w 990"/>
              <a:gd name="T3" fmla="*/ 1008 h 1008"/>
              <a:gd name="T4" fmla="*/ 986 w 990"/>
              <a:gd name="T5" fmla="*/ 108 h 1008"/>
              <a:gd name="T6" fmla="*/ 990 w 990"/>
              <a:gd name="T7" fmla="*/ 110 h 1008"/>
              <a:gd name="T8" fmla="*/ 990 w 990"/>
              <a:gd name="T9" fmla="*/ 2 h 1008"/>
              <a:gd name="T10" fmla="*/ 986 w 990"/>
              <a:gd name="T11" fmla="*/ 0 h 1008"/>
              <a:gd name="T12" fmla="*/ 0 w 990"/>
              <a:gd name="T13" fmla="*/ 900 h 1008"/>
            </a:gdLst>
            <a:ahLst/>
            <a:cxnLst>
              <a:cxn ang="0">
                <a:pos x="T0" y="T1"/>
              </a:cxn>
              <a:cxn ang="0">
                <a:pos x="T2" y="T3"/>
              </a:cxn>
              <a:cxn ang="0">
                <a:pos x="T4" y="T5"/>
              </a:cxn>
              <a:cxn ang="0">
                <a:pos x="T6" y="T7"/>
              </a:cxn>
              <a:cxn ang="0">
                <a:pos x="T8" y="T9"/>
              </a:cxn>
              <a:cxn ang="0">
                <a:pos x="T10" y="T11"/>
              </a:cxn>
              <a:cxn ang="0">
                <a:pos x="T12" y="T13"/>
              </a:cxn>
            </a:cxnLst>
            <a:rect l="0" t="0" r="r" b="b"/>
            <a:pathLst>
              <a:path w="990" h="1008">
                <a:moveTo>
                  <a:pt x="0" y="900"/>
                </a:moveTo>
                <a:lnTo>
                  <a:pt x="0" y="1008"/>
                </a:lnTo>
                <a:lnTo>
                  <a:pt x="986" y="108"/>
                </a:lnTo>
                <a:lnTo>
                  <a:pt x="990" y="110"/>
                </a:lnTo>
                <a:lnTo>
                  <a:pt x="990" y="2"/>
                </a:lnTo>
                <a:lnTo>
                  <a:pt x="986" y="0"/>
                </a:lnTo>
                <a:lnTo>
                  <a:pt x="0" y="90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Freeform 338"/>
          <p:cNvSpPr/>
          <p:nvPr/>
        </p:nvSpPr>
        <p:spPr bwMode="auto">
          <a:xfrm>
            <a:off x="7895113" y="1690842"/>
            <a:ext cx="1836087" cy="1875073"/>
          </a:xfrm>
          <a:custGeom>
            <a:avLst/>
            <a:gdLst>
              <a:gd name="T0" fmla="*/ 0 w 989"/>
              <a:gd name="T1" fmla="*/ 0 h 1010"/>
              <a:gd name="T2" fmla="*/ 0 w 989"/>
              <a:gd name="T3" fmla="*/ 108 h 1010"/>
              <a:gd name="T4" fmla="*/ 985 w 989"/>
              <a:gd name="T5" fmla="*/ 1010 h 1010"/>
              <a:gd name="T6" fmla="*/ 989 w 989"/>
              <a:gd name="T7" fmla="*/ 1006 h 1010"/>
              <a:gd name="T8" fmla="*/ 989 w 989"/>
              <a:gd name="T9" fmla="*/ 894 h 1010"/>
              <a:gd name="T10" fmla="*/ 983 w 989"/>
              <a:gd name="T11" fmla="*/ 898 h 1010"/>
              <a:gd name="T12" fmla="*/ 0 w 989"/>
              <a:gd name="T13" fmla="*/ 0 h 1010"/>
            </a:gdLst>
            <a:ahLst/>
            <a:cxnLst>
              <a:cxn ang="0">
                <a:pos x="T0" y="T1"/>
              </a:cxn>
              <a:cxn ang="0">
                <a:pos x="T2" y="T3"/>
              </a:cxn>
              <a:cxn ang="0">
                <a:pos x="T4" y="T5"/>
              </a:cxn>
              <a:cxn ang="0">
                <a:pos x="T6" y="T7"/>
              </a:cxn>
              <a:cxn ang="0">
                <a:pos x="T8" y="T9"/>
              </a:cxn>
              <a:cxn ang="0">
                <a:pos x="T10" y="T11"/>
              </a:cxn>
              <a:cxn ang="0">
                <a:pos x="T12" y="T13"/>
              </a:cxn>
            </a:cxnLst>
            <a:rect l="0" t="0" r="r" b="b"/>
            <a:pathLst>
              <a:path w="989" h="1010">
                <a:moveTo>
                  <a:pt x="0" y="0"/>
                </a:moveTo>
                <a:lnTo>
                  <a:pt x="0" y="108"/>
                </a:lnTo>
                <a:lnTo>
                  <a:pt x="985" y="1010"/>
                </a:lnTo>
                <a:lnTo>
                  <a:pt x="989" y="1006"/>
                </a:lnTo>
                <a:lnTo>
                  <a:pt x="989" y="894"/>
                </a:lnTo>
                <a:lnTo>
                  <a:pt x="983" y="898"/>
                </a:lnTo>
                <a:lnTo>
                  <a:pt x="0" y="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7" name="Freeform 339"/>
          <p:cNvSpPr/>
          <p:nvPr/>
        </p:nvSpPr>
        <p:spPr bwMode="auto">
          <a:xfrm>
            <a:off x="2383140" y="1687129"/>
            <a:ext cx="1836087" cy="1878786"/>
          </a:xfrm>
          <a:custGeom>
            <a:avLst/>
            <a:gdLst>
              <a:gd name="T0" fmla="*/ 989 w 989"/>
              <a:gd name="T1" fmla="*/ 0 h 1012"/>
              <a:gd name="T2" fmla="*/ 2 w 989"/>
              <a:gd name="T3" fmla="*/ 900 h 1012"/>
              <a:gd name="T4" fmla="*/ 0 w 989"/>
              <a:gd name="T5" fmla="*/ 898 h 1012"/>
              <a:gd name="T6" fmla="*/ 0 w 989"/>
              <a:gd name="T7" fmla="*/ 1012 h 1012"/>
              <a:gd name="T8" fmla="*/ 989 w 989"/>
              <a:gd name="T9" fmla="*/ 108 h 1012"/>
              <a:gd name="T10" fmla="*/ 989 w 989"/>
              <a:gd name="T11" fmla="*/ 0 h 1012"/>
            </a:gdLst>
            <a:ahLst/>
            <a:cxnLst>
              <a:cxn ang="0">
                <a:pos x="T0" y="T1"/>
              </a:cxn>
              <a:cxn ang="0">
                <a:pos x="T2" y="T3"/>
              </a:cxn>
              <a:cxn ang="0">
                <a:pos x="T4" y="T5"/>
              </a:cxn>
              <a:cxn ang="0">
                <a:pos x="T6" y="T7"/>
              </a:cxn>
              <a:cxn ang="0">
                <a:pos x="T8" y="T9"/>
              </a:cxn>
              <a:cxn ang="0">
                <a:pos x="T10" y="T11"/>
              </a:cxn>
            </a:cxnLst>
            <a:rect l="0" t="0" r="r" b="b"/>
            <a:pathLst>
              <a:path w="989" h="1012">
                <a:moveTo>
                  <a:pt x="989" y="0"/>
                </a:moveTo>
                <a:lnTo>
                  <a:pt x="2" y="900"/>
                </a:lnTo>
                <a:lnTo>
                  <a:pt x="0" y="898"/>
                </a:lnTo>
                <a:lnTo>
                  <a:pt x="0" y="1012"/>
                </a:lnTo>
                <a:lnTo>
                  <a:pt x="989" y="108"/>
                </a:lnTo>
                <a:lnTo>
                  <a:pt x="989" y="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Freeform 340"/>
          <p:cNvSpPr/>
          <p:nvPr/>
        </p:nvSpPr>
        <p:spPr bwMode="auto">
          <a:xfrm>
            <a:off x="4219227" y="1687129"/>
            <a:ext cx="1837943" cy="1875073"/>
          </a:xfrm>
          <a:custGeom>
            <a:avLst/>
            <a:gdLst>
              <a:gd name="T0" fmla="*/ 988 w 990"/>
              <a:gd name="T1" fmla="*/ 1010 h 1010"/>
              <a:gd name="T2" fmla="*/ 990 w 990"/>
              <a:gd name="T3" fmla="*/ 1008 h 1010"/>
              <a:gd name="T4" fmla="*/ 990 w 990"/>
              <a:gd name="T5" fmla="*/ 900 h 1010"/>
              <a:gd name="T6" fmla="*/ 988 w 990"/>
              <a:gd name="T7" fmla="*/ 902 h 1010"/>
              <a:gd name="T8" fmla="*/ 0 w 990"/>
              <a:gd name="T9" fmla="*/ 0 h 1010"/>
              <a:gd name="T10" fmla="*/ 0 w 990"/>
              <a:gd name="T11" fmla="*/ 0 h 1010"/>
              <a:gd name="T12" fmla="*/ 0 w 990"/>
              <a:gd name="T13" fmla="*/ 108 h 1010"/>
              <a:gd name="T14" fmla="*/ 0 w 990"/>
              <a:gd name="T15" fmla="*/ 108 h 1010"/>
              <a:gd name="T16" fmla="*/ 988 w 990"/>
              <a:gd name="T17"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1010">
                <a:moveTo>
                  <a:pt x="988" y="1010"/>
                </a:moveTo>
                <a:lnTo>
                  <a:pt x="990" y="1008"/>
                </a:lnTo>
                <a:lnTo>
                  <a:pt x="990" y="900"/>
                </a:lnTo>
                <a:lnTo>
                  <a:pt x="988" y="902"/>
                </a:lnTo>
                <a:lnTo>
                  <a:pt x="0" y="0"/>
                </a:lnTo>
                <a:lnTo>
                  <a:pt x="0" y="0"/>
                </a:lnTo>
                <a:lnTo>
                  <a:pt x="0" y="108"/>
                </a:lnTo>
                <a:lnTo>
                  <a:pt x="0" y="108"/>
                </a:lnTo>
                <a:lnTo>
                  <a:pt x="988" y="1010"/>
                </a:lnTo>
                <a:close/>
              </a:path>
            </a:pathLst>
          </a:custGeom>
          <a:solidFill>
            <a:schemeClr val="bg1">
              <a:lumMod val="85000"/>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Freeform 342"/>
          <p:cNvSpPr>
            <a:spLocks noEditPoints="1"/>
          </p:cNvSpPr>
          <p:nvPr/>
        </p:nvSpPr>
        <p:spPr bwMode="auto">
          <a:xfrm>
            <a:off x="7854269" y="2452011"/>
            <a:ext cx="70547" cy="349024"/>
          </a:xfrm>
          <a:custGeom>
            <a:avLst/>
            <a:gdLst>
              <a:gd name="T0" fmla="*/ 9 w 19"/>
              <a:gd name="T1" fmla="*/ 8 h 94"/>
              <a:gd name="T2" fmla="*/ 12 w 19"/>
              <a:gd name="T3" fmla="*/ 7 h 94"/>
              <a:gd name="T4" fmla="*/ 13 w 19"/>
              <a:gd name="T5" fmla="*/ 4 h 94"/>
              <a:gd name="T6" fmla="*/ 12 w 19"/>
              <a:gd name="T7" fmla="*/ 1 h 94"/>
              <a:gd name="T8" fmla="*/ 7 w 19"/>
              <a:gd name="T9" fmla="*/ 1 h 94"/>
              <a:gd name="T10" fmla="*/ 5 w 19"/>
              <a:gd name="T11" fmla="*/ 4 h 94"/>
              <a:gd name="T12" fmla="*/ 7 w 19"/>
              <a:gd name="T13" fmla="*/ 7 h 94"/>
              <a:gd name="T14" fmla="*/ 9 w 19"/>
              <a:gd name="T15" fmla="*/ 8 h 94"/>
              <a:gd name="T16" fmla="*/ 9 w 19"/>
              <a:gd name="T17" fmla="*/ 38 h 94"/>
              <a:gd name="T18" fmla="*/ 13 w 19"/>
              <a:gd name="T19" fmla="*/ 34 h 94"/>
              <a:gd name="T20" fmla="*/ 9 w 19"/>
              <a:gd name="T21" fmla="*/ 30 h 94"/>
              <a:gd name="T22" fmla="*/ 5 w 19"/>
              <a:gd name="T23" fmla="*/ 34 h 94"/>
              <a:gd name="T24" fmla="*/ 9 w 19"/>
              <a:gd name="T25" fmla="*/ 38 h 94"/>
              <a:gd name="T26" fmla="*/ 9 w 19"/>
              <a:gd name="T27" fmla="*/ 23 h 94"/>
              <a:gd name="T28" fmla="*/ 13 w 19"/>
              <a:gd name="T29" fmla="*/ 19 h 94"/>
              <a:gd name="T30" fmla="*/ 9 w 19"/>
              <a:gd name="T31" fmla="*/ 15 h 94"/>
              <a:gd name="T32" fmla="*/ 5 w 19"/>
              <a:gd name="T33" fmla="*/ 19 h 94"/>
              <a:gd name="T34" fmla="*/ 9 w 19"/>
              <a:gd name="T35" fmla="*/ 23 h 94"/>
              <a:gd name="T36" fmla="*/ 9 w 19"/>
              <a:gd name="T37" fmla="*/ 75 h 94"/>
              <a:gd name="T38" fmla="*/ 0 w 19"/>
              <a:gd name="T39" fmla="*/ 84 h 94"/>
              <a:gd name="T40" fmla="*/ 9 w 19"/>
              <a:gd name="T41" fmla="*/ 94 h 94"/>
              <a:gd name="T42" fmla="*/ 19 w 19"/>
              <a:gd name="T43" fmla="*/ 84 h 94"/>
              <a:gd name="T44" fmla="*/ 9 w 19"/>
              <a:gd name="T45" fmla="*/ 75 h 94"/>
              <a:gd name="T46" fmla="*/ 9 w 19"/>
              <a:gd name="T47" fmla="*/ 53 h 94"/>
              <a:gd name="T48" fmla="*/ 13 w 19"/>
              <a:gd name="T49" fmla="*/ 49 h 94"/>
              <a:gd name="T50" fmla="*/ 9 w 19"/>
              <a:gd name="T51" fmla="*/ 45 h 94"/>
              <a:gd name="T52" fmla="*/ 5 w 19"/>
              <a:gd name="T53" fmla="*/ 49 h 94"/>
              <a:gd name="T54" fmla="*/ 9 w 19"/>
              <a:gd name="T55" fmla="*/ 53 h 94"/>
              <a:gd name="T56" fmla="*/ 9 w 19"/>
              <a:gd name="T57" fmla="*/ 68 h 94"/>
              <a:gd name="T58" fmla="*/ 13 w 19"/>
              <a:gd name="T59" fmla="*/ 64 h 94"/>
              <a:gd name="T60" fmla="*/ 9 w 19"/>
              <a:gd name="T61" fmla="*/ 60 h 94"/>
              <a:gd name="T62" fmla="*/ 5 w 19"/>
              <a:gd name="T63" fmla="*/ 64 h 94"/>
              <a:gd name="T64" fmla="*/ 9 w 19"/>
              <a:gd name="T65" fmla="*/ 6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9" y="8"/>
                </a:moveTo>
                <a:cubicBezTo>
                  <a:pt x="10" y="8"/>
                  <a:pt x="11" y="8"/>
                  <a:pt x="12" y="7"/>
                </a:cubicBezTo>
                <a:cubicBezTo>
                  <a:pt x="13" y="6"/>
                  <a:pt x="13" y="5"/>
                  <a:pt x="13" y="4"/>
                </a:cubicBezTo>
                <a:cubicBezTo>
                  <a:pt x="13" y="3"/>
                  <a:pt x="13" y="2"/>
                  <a:pt x="12" y="1"/>
                </a:cubicBezTo>
                <a:cubicBezTo>
                  <a:pt x="11" y="0"/>
                  <a:pt x="8" y="0"/>
                  <a:pt x="7" y="1"/>
                </a:cubicBezTo>
                <a:cubicBezTo>
                  <a:pt x="6" y="2"/>
                  <a:pt x="5" y="3"/>
                  <a:pt x="5" y="4"/>
                </a:cubicBezTo>
                <a:cubicBezTo>
                  <a:pt x="5" y="5"/>
                  <a:pt x="6" y="6"/>
                  <a:pt x="7" y="7"/>
                </a:cubicBezTo>
                <a:cubicBezTo>
                  <a:pt x="7" y="8"/>
                  <a:pt x="8" y="8"/>
                  <a:pt x="9" y="8"/>
                </a:cubicBezTo>
                <a:close/>
                <a:moveTo>
                  <a:pt x="9" y="38"/>
                </a:moveTo>
                <a:cubicBezTo>
                  <a:pt x="12" y="38"/>
                  <a:pt x="13" y="36"/>
                  <a:pt x="13" y="34"/>
                </a:cubicBezTo>
                <a:cubicBezTo>
                  <a:pt x="13" y="32"/>
                  <a:pt x="12" y="30"/>
                  <a:pt x="9" y="30"/>
                </a:cubicBezTo>
                <a:cubicBezTo>
                  <a:pt x="7" y="30"/>
                  <a:pt x="5" y="32"/>
                  <a:pt x="5" y="34"/>
                </a:cubicBezTo>
                <a:cubicBezTo>
                  <a:pt x="5" y="36"/>
                  <a:pt x="7" y="38"/>
                  <a:pt x="9" y="38"/>
                </a:cubicBezTo>
                <a:close/>
                <a:moveTo>
                  <a:pt x="9" y="23"/>
                </a:moveTo>
                <a:cubicBezTo>
                  <a:pt x="12" y="23"/>
                  <a:pt x="13" y="21"/>
                  <a:pt x="13" y="19"/>
                </a:cubicBezTo>
                <a:cubicBezTo>
                  <a:pt x="13" y="17"/>
                  <a:pt x="12" y="15"/>
                  <a:pt x="9" y="15"/>
                </a:cubicBezTo>
                <a:cubicBezTo>
                  <a:pt x="7" y="15"/>
                  <a:pt x="5" y="17"/>
                  <a:pt x="5" y="19"/>
                </a:cubicBezTo>
                <a:cubicBezTo>
                  <a:pt x="5" y="21"/>
                  <a:pt x="7" y="23"/>
                  <a:pt x="9" y="23"/>
                </a:cubicBezTo>
                <a:close/>
                <a:moveTo>
                  <a:pt x="9" y="75"/>
                </a:moveTo>
                <a:cubicBezTo>
                  <a:pt x="4" y="75"/>
                  <a:pt x="0" y="79"/>
                  <a:pt x="0" y="84"/>
                </a:cubicBezTo>
                <a:cubicBezTo>
                  <a:pt x="0" y="90"/>
                  <a:pt x="4" y="94"/>
                  <a:pt x="9" y="94"/>
                </a:cubicBezTo>
                <a:cubicBezTo>
                  <a:pt x="15" y="94"/>
                  <a:pt x="19" y="90"/>
                  <a:pt x="19" y="84"/>
                </a:cubicBezTo>
                <a:cubicBezTo>
                  <a:pt x="19" y="79"/>
                  <a:pt x="15" y="75"/>
                  <a:pt x="9" y="75"/>
                </a:cubicBezTo>
                <a:close/>
                <a:moveTo>
                  <a:pt x="9" y="53"/>
                </a:moveTo>
                <a:cubicBezTo>
                  <a:pt x="12" y="53"/>
                  <a:pt x="13" y="51"/>
                  <a:pt x="13" y="49"/>
                </a:cubicBezTo>
                <a:cubicBezTo>
                  <a:pt x="13" y="47"/>
                  <a:pt x="12" y="45"/>
                  <a:pt x="9" y="45"/>
                </a:cubicBezTo>
                <a:cubicBezTo>
                  <a:pt x="7" y="45"/>
                  <a:pt x="5" y="47"/>
                  <a:pt x="5" y="49"/>
                </a:cubicBezTo>
                <a:cubicBezTo>
                  <a:pt x="5" y="51"/>
                  <a:pt x="7" y="53"/>
                  <a:pt x="9" y="53"/>
                </a:cubicBezTo>
                <a:close/>
                <a:moveTo>
                  <a:pt x="9" y="68"/>
                </a:moveTo>
                <a:cubicBezTo>
                  <a:pt x="12" y="68"/>
                  <a:pt x="13" y="66"/>
                  <a:pt x="13" y="64"/>
                </a:cubicBezTo>
                <a:cubicBezTo>
                  <a:pt x="13" y="62"/>
                  <a:pt x="12" y="60"/>
                  <a:pt x="9" y="60"/>
                </a:cubicBezTo>
                <a:cubicBezTo>
                  <a:pt x="7" y="60"/>
                  <a:pt x="5" y="62"/>
                  <a:pt x="5" y="64"/>
                </a:cubicBezTo>
                <a:cubicBezTo>
                  <a:pt x="5" y="66"/>
                  <a:pt x="7" y="68"/>
                  <a:pt x="9" y="68"/>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0" name="组合 9"/>
          <p:cNvGrpSpPr/>
          <p:nvPr/>
        </p:nvGrpSpPr>
        <p:grpSpPr>
          <a:xfrm>
            <a:off x="7312169" y="1145029"/>
            <a:ext cx="1154748" cy="1321834"/>
            <a:chOff x="7354714" y="1856229"/>
            <a:chExt cx="1154748" cy="1321834"/>
          </a:xfrm>
        </p:grpSpPr>
        <p:sp>
          <p:nvSpPr>
            <p:cNvPr id="14" name="Freeform 341"/>
            <p:cNvSpPr/>
            <p:nvPr/>
          </p:nvSpPr>
          <p:spPr bwMode="auto">
            <a:xfrm>
              <a:off x="7354714" y="1856229"/>
              <a:ext cx="1154748" cy="1321834"/>
            </a:xfrm>
            <a:custGeom>
              <a:avLst/>
              <a:gdLst>
                <a:gd name="T0" fmla="*/ 256 w 311"/>
                <a:gd name="T1" fmla="*/ 256 h 356"/>
                <a:gd name="T2" fmla="*/ 155 w 311"/>
                <a:gd name="T3" fmla="*/ 356 h 356"/>
                <a:gd name="T4" fmla="*/ 55 w 311"/>
                <a:gd name="T5" fmla="*/ 256 h 356"/>
                <a:gd name="T6" fmla="*/ 55 w 311"/>
                <a:gd name="T7" fmla="*/ 55 h 356"/>
                <a:gd name="T8" fmla="*/ 256 w 311"/>
                <a:gd name="T9" fmla="*/ 55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5" y="356"/>
                    <a:pt x="155" y="356"/>
                    <a:pt x="155" y="356"/>
                  </a:cubicBezTo>
                  <a:cubicBezTo>
                    <a:pt x="55" y="256"/>
                    <a:pt x="55" y="256"/>
                    <a:pt x="55" y="256"/>
                  </a:cubicBezTo>
                  <a:cubicBezTo>
                    <a:pt x="0" y="201"/>
                    <a:pt x="0" y="111"/>
                    <a:pt x="55" y="55"/>
                  </a:cubicBezTo>
                  <a:cubicBezTo>
                    <a:pt x="110" y="0"/>
                    <a:pt x="200" y="0"/>
                    <a:pt x="256" y="55"/>
                  </a:cubicBezTo>
                  <a:cubicBezTo>
                    <a:pt x="311" y="111"/>
                    <a:pt x="311" y="201"/>
                    <a:pt x="256" y="256"/>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5" name="Freeform 343"/>
            <p:cNvSpPr>
              <a:spLocks noEditPoints="1"/>
            </p:cNvSpPr>
            <p:nvPr/>
          </p:nvSpPr>
          <p:spPr bwMode="auto">
            <a:xfrm>
              <a:off x="7655468" y="2156983"/>
              <a:ext cx="608935" cy="608935"/>
            </a:xfrm>
            <a:custGeom>
              <a:avLst/>
              <a:gdLst>
                <a:gd name="T0" fmla="*/ 129 w 164"/>
                <a:gd name="T1" fmla="*/ 36 h 164"/>
                <a:gd name="T2" fmla="*/ 124 w 164"/>
                <a:gd name="T3" fmla="*/ 36 h 164"/>
                <a:gd name="T4" fmla="*/ 124 w 164"/>
                <a:gd name="T5" fmla="*/ 41 h 164"/>
                <a:gd name="T6" fmla="*/ 124 w 164"/>
                <a:gd name="T7" fmla="*/ 89 h 164"/>
                <a:gd name="T8" fmla="*/ 124 w 164"/>
                <a:gd name="T9" fmla="*/ 94 h 164"/>
                <a:gd name="T10" fmla="*/ 129 w 164"/>
                <a:gd name="T11" fmla="*/ 94 h 164"/>
                <a:gd name="T12" fmla="*/ 129 w 164"/>
                <a:gd name="T13" fmla="*/ 36 h 164"/>
                <a:gd name="T14" fmla="*/ 141 w 164"/>
                <a:gd name="T15" fmla="*/ 23 h 164"/>
                <a:gd name="T16" fmla="*/ 59 w 164"/>
                <a:gd name="T17" fmla="*/ 23 h 164"/>
                <a:gd name="T18" fmla="*/ 50 w 164"/>
                <a:gd name="T19" fmla="*/ 95 h 164"/>
                <a:gd name="T20" fmla="*/ 7 w 164"/>
                <a:gd name="T21" fmla="*/ 138 h 164"/>
                <a:gd name="T22" fmla="*/ 11 w 164"/>
                <a:gd name="T23" fmla="*/ 153 h 164"/>
                <a:gd name="T24" fmla="*/ 26 w 164"/>
                <a:gd name="T25" fmla="*/ 157 h 164"/>
                <a:gd name="T26" fmla="*/ 69 w 164"/>
                <a:gd name="T27" fmla="*/ 115 h 164"/>
                <a:gd name="T28" fmla="*/ 141 w 164"/>
                <a:gd name="T29" fmla="*/ 106 h 164"/>
                <a:gd name="T30" fmla="*/ 141 w 164"/>
                <a:gd name="T31" fmla="*/ 23 h 164"/>
                <a:gd name="T32" fmla="*/ 134 w 164"/>
                <a:gd name="T33" fmla="*/ 99 h 164"/>
                <a:gd name="T34" fmla="*/ 66 w 164"/>
                <a:gd name="T35" fmla="*/ 99 h 164"/>
                <a:gd name="T36" fmla="*/ 66 w 164"/>
                <a:gd name="T37" fmla="*/ 31 h 164"/>
                <a:gd name="T38" fmla="*/ 134 w 164"/>
                <a:gd name="T39" fmla="*/ 31 h 164"/>
                <a:gd name="T40" fmla="*/ 134 w 164"/>
                <a:gd name="T41" fmla="*/ 9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4" h="164">
                  <a:moveTo>
                    <a:pt x="129" y="36"/>
                  </a:moveTo>
                  <a:cubicBezTo>
                    <a:pt x="128" y="34"/>
                    <a:pt x="125" y="34"/>
                    <a:pt x="124" y="36"/>
                  </a:cubicBezTo>
                  <a:cubicBezTo>
                    <a:pt x="123" y="37"/>
                    <a:pt x="123" y="39"/>
                    <a:pt x="124" y="41"/>
                  </a:cubicBezTo>
                  <a:cubicBezTo>
                    <a:pt x="137" y="54"/>
                    <a:pt x="137" y="75"/>
                    <a:pt x="124" y="89"/>
                  </a:cubicBezTo>
                  <a:cubicBezTo>
                    <a:pt x="123" y="90"/>
                    <a:pt x="123" y="92"/>
                    <a:pt x="124" y="94"/>
                  </a:cubicBezTo>
                  <a:cubicBezTo>
                    <a:pt x="125" y="95"/>
                    <a:pt x="128" y="95"/>
                    <a:pt x="129" y="94"/>
                  </a:cubicBezTo>
                  <a:cubicBezTo>
                    <a:pt x="145" y="78"/>
                    <a:pt x="145" y="52"/>
                    <a:pt x="129" y="36"/>
                  </a:cubicBezTo>
                  <a:close/>
                  <a:moveTo>
                    <a:pt x="141" y="23"/>
                  </a:moveTo>
                  <a:cubicBezTo>
                    <a:pt x="119" y="0"/>
                    <a:pt x="81" y="0"/>
                    <a:pt x="59" y="23"/>
                  </a:cubicBezTo>
                  <a:cubicBezTo>
                    <a:pt x="39" y="43"/>
                    <a:pt x="36" y="73"/>
                    <a:pt x="50" y="95"/>
                  </a:cubicBezTo>
                  <a:cubicBezTo>
                    <a:pt x="7" y="138"/>
                    <a:pt x="7" y="138"/>
                    <a:pt x="7" y="138"/>
                  </a:cubicBezTo>
                  <a:cubicBezTo>
                    <a:pt x="7" y="138"/>
                    <a:pt x="0" y="143"/>
                    <a:pt x="11" y="153"/>
                  </a:cubicBezTo>
                  <a:cubicBezTo>
                    <a:pt x="22" y="164"/>
                    <a:pt x="26" y="157"/>
                    <a:pt x="26" y="157"/>
                  </a:cubicBezTo>
                  <a:cubicBezTo>
                    <a:pt x="69" y="115"/>
                    <a:pt x="69" y="115"/>
                    <a:pt x="69" y="115"/>
                  </a:cubicBezTo>
                  <a:cubicBezTo>
                    <a:pt x="92" y="128"/>
                    <a:pt x="122" y="126"/>
                    <a:pt x="141" y="106"/>
                  </a:cubicBezTo>
                  <a:cubicBezTo>
                    <a:pt x="164" y="83"/>
                    <a:pt x="164" y="46"/>
                    <a:pt x="141" y="23"/>
                  </a:cubicBezTo>
                  <a:close/>
                  <a:moveTo>
                    <a:pt x="134" y="99"/>
                  </a:moveTo>
                  <a:cubicBezTo>
                    <a:pt x="115" y="118"/>
                    <a:pt x="85" y="118"/>
                    <a:pt x="66" y="99"/>
                  </a:cubicBezTo>
                  <a:cubicBezTo>
                    <a:pt x="47" y="80"/>
                    <a:pt x="47" y="49"/>
                    <a:pt x="66" y="31"/>
                  </a:cubicBezTo>
                  <a:cubicBezTo>
                    <a:pt x="85" y="12"/>
                    <a:pt x="115" y="12"/>
                    <a:pt x="134" y="31"/>
                  </a:cubicBezTo>
                  <a:cubicBezTo>
                    <a:pt x="153" y="49"/>
                    <a:pt x="153" y="80"/>
                    <a:pt x="134" y="99"/>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6" name="Freeform 345"/>
          <p:cNvSpPr>
            <a:spLocks noEditPoints="1"/>
          </p:cNvSpPr>
          <p:nvPr/>
        </p:nvSpPr>
        <p:spPr bwMode="auto">
          <a:xfrm>
            <a:off x="2349722" y="4126581"/>
            <a:ext cx="70547" cy="349024"/>
          </a:xfrm>
          <a:custGeom>
            <a:avLst/>
            <a:gdLst>
              <a:gd name="T0" fmla="*/ 9 w 19"/>
              <a:gd name="T1" fmla="*/ 23 h 94"/>
              <a:gd name="T2" fmla="*/ 13 w 19"/>
              <a:gd name="T3" fmla="*/ 19 h 94"/>
              <a:gd name="T4" fmla="*/ 9 w 19"/>
              <a:gd name="T5" fmla="*/ 15 h 94"/>
              <a:gd name="T6" fmla="*/ 5 w 19"/>
              <a:gd name="T7" fmla="*/ 19 h 94"/>
              <a:gd name="T8" fmla="*/ 9 w 19"/>
              <a:gd name="T9" fmla="*/ 23 h 94"/>
              <a:gd name="T10" fmla="*/ 9 w 19"/>
              <a:gd name="T11" fmla="*/ 8 h 94"/>
              <a:gd name="T12" fmla="*/ 12 w 19"/>
              <a:gd name="T13" fmla="*/ 7 h 94"/>
              <a:gd name="T14" fmla="*/ 13 w 19"/>
              <a:gd name="T15" fmla="*/ 4 h 94"/>
              <a:gd name="T16" fmla="*/ 12 w 19"/>
              <a:gd name="T17" fmla="*/ 2 h 94"/>
              <a:gd name="T18" fmla="*/ 6 w 19"/>
              <a:gd name="T19" fmla="*/ 2 h 94"/>
              <a:gd name="T20" fmla="*/ 5 w 19"/>
              <a:gd name="T21" fmla="*/ 4 h 94"/>
              <a:gd name="T22" fmla="*/ 6 w 19"/>
              <a:gd name="T23" fmla="*/ 7 h 94"/>
              <a:gd name="T24" fmla="*/ 9 w 19"/>
              <a:gd name="T25" fmla="*/ 8 h 94"/>
              <a:gd name="T26" fmla="*/ 9 w 19"/>
              <a:gd name="T27" fmla="*/ 38 h 94"/>
              <a:gd name="T28" fmla="*/ 13 w 19"/>
              <a:gd name="T29" fmla="*/ 34 h 94"/>
              <a:gd name="T30" fmla="*/ 9 w 19"/>
              <a:gd name="T31" fmla="*/ 30 h 94"/>
              <a:gd name="T32" fmla="*/ 5 w 19"/>
              <a:gd name="T33" fmla="*/ 34 h 94"/>
              <a:gd name="T34" fmla="*/ 9 w 19"/>
              <a:gd name="T35" fmla="*/ 38 h 94"/>
              <a:gd name="T36" fmla="*/ 9 w 19"/>
              <a:gd name="T37" fmla="*/ 68 h 94"/>
              <a:gd name="T38" fmla="*/ 13 w 19"/>
              <a:gd name="T39" fmla="*/ 64 h 94"/>
              <a:gd name="T40" fmla="*/ 9 w 19"/>
              <a:gd name="T41" fmla="*/ 60 h 94"/>
              <a:gd name="T42" fmla="*/ 5 w 19"/>
              <a:gd name="T43" fmla="*/ 64 h 94"/>
              <a:gd name="T44" fmla="*/ 9 w 19"/>
              <a:gd name="T45" fmla="*/ 68 h 94"/>
              <a:gd name="T46" fmla="*/ 9 w 19"/>
              <a:gd name="T47" fmla="*/ 53 h 94"/>
              <a:gd name="T48" fmla="*/ 13 w 19"/>
              <a:gd name="T49" fmla="*/ 49 h 94"/>
              <a:gd name="T50" fmla="*/ 9 w 19"/>
              <a:gd name="T51" fmla="*/ 45 h 94"/>
              <a:gd name="T52" fmla="*/ 5 w 19"/>
              <a:gd name="T53" fmla="*/ 49 h 94"/>
              <a:gd name="T54" fmla="*/ 9 w 19"/>
              <a:gd name="T55" fmla="*/ 53 h 94"/>
              <a:gd name="T56" fmla="*/ 9 w 19"/>
              <a:gd name="T57" fmla="*/ 75 h 94"/>
              <a:gd name="T58" fmla="*/ 0 w 19"/>
              <a:gd name="T59" fmla="*/ 85 h 94"/>
              <a:gd name="T60" fmla="*/ 9 w 19"/>
              <a:gd name="T61" fmla="*/ 94 h 94"/>
              <a:gd name="T62" fmla="*/ 19 w 19"/>
              <a:gd name="T63" fmla="*/ 85 h 94"/>
              <a:gd name="T64" fmla="*/ 9 w 19"/>
              <a:gd name="T6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9" y="23"/>
                </a:moveTo>
                <a:cubicBezTo>
                  <a:pt x="11" y="23"/>
                  <a:pt x="13" y="22"/>
                  <a:pt x="13" y="19"/>
                </a:cubicBezTo>
                <a:cubicBezTo>
                  <a:pt x="13" y="17"/>
                  <a:pt x="11" y="15"/>
                  <a:pt x="9" y="15"/>
                </a:cubicBezTo>
                <a:cubicBezTo>
                  <a:pt x="7" y="15"/>
                  <a:pt x="5" y="17"/>
                  <a:pt x="5" y="19"/>
                </a:cubicBezTo>
                <a:cubicBezTo>
                  <a:pt x="5" y="22"/>
                  <a:pt x="7" y="23"/>
                  <a:pt x="9" y="23"/>
                </a:cubicBezTo>
                <a:close/>
                <a:moveTo>
                  <a:pt x="9" y="8"/>
                </a:moveTo>
                <a:cubicBezTo>
                  <a:pt x="10" y="8"/>
                  <a:pt x="11" y="8"/>
                  <a:pt x="12" y="7"/>
                </a:cubicBezTo>
                <a:cubicBezTo>
                  <a:pt x="13" y="6"/>
                  <a:pt x="13" y="5"/>
                  <a:pt x="13" y="4"/>
                </a:cubicBezTo>
                <a:cubicBezTo>
                  <a:pt x="13" y="3"/>
                  <a:pt x="13" y="2"/>
                  <a:pt x="12" y="2"/>
                </a:cubicBezTo>
                <a:cubicBezTo>
                  <a:pt x="11" y="0"/>
                  <a:pt x="8" y="0"/>
                  <a:pt x="6" y="2"/>
                </a:cubicBezTo>
                <a:cubicBezTo>
                  <a:pt x="6" y="2"/>
                  <a:pt x="5" y="3"/>
                  <a:pt x="5" y="4"/>
                </a:cubicBezTo>
                <a:cubicBezTo>
                  <a:pt x="5" y="5"/>
                  <a:pt x="6" y="6"/>
                  <a:pt x="6" y="7"/>
                </a:cubicBezTo>
                <a:cubicBezTo>
                  <a:pt x="7" y="8"/>
                  <a:pt x="8" y="8"/>
                  <a:pt x="9" y="8"/>
                </a:cubicBezTo>
                <a:close/>
                <a:moveTo>
                  <a:pt x="9" y="38"/>
                </a:moveTo>
                <a:cubicBezTo>
                  <a:pt x="11" y="38"/>
                  <a:pt x="13" y="36"/>
                  <a:pt x="13" y="34"/>
                </a:cubicBezTo>
                <a:cubicBezTo>
                  <a:pt x="13" y="32"/>
                  <a:pt x="11" y="30"/>
                  <a:pt x="9" y="30"/>
                </a:cubicBezTo>
                <a:cubicBezTo>
                  <a:pt x="7" y="30"/>
                  <a:pt x="5" y="32"/>
                  <a:pt x="5" y="34"/>
                </a:cubicBezTo>
                <a:cubicBezTo>
                  <a:pt x="5" y="36"/>
                  <a:pt x="7" y="38"/>
                  <a:pt x="9" y="38"/>
                </a:cubicBezTo>
                <a:close/>
                <a:moveTo>
                  <a:pt x="9" y="68"/>
                </a:moveTo>
                <a:cubicBezTo>
                  <a:pt x="11" y="68"/>
                  <a:pt x="13" y="66"/>
                  <a:pt x="13" y="64"/>
                </a:cubicBezTo>
                <a:cubicBezTo>
                  <a:pt x="13" y="62"/>
                  <a:pt x="11" y="60"/>
                  <a:pt x="9" y="60"/>
                </a:cubicBezTo>
                <a:cubicBezTo>
                  <a:pt x="7" y="60"/>
                  <a:pt x="5" y="62"/>
                  <a:pt x="5" y="64"/>
                </a:cubicBezTo>
                <a:cubicBezTo>
                  <a:pt x="5" y="66"/>
                  <a:pt x="7" y="68"/>
                  <a:pt x="9" y="68"/>
                </a:cubicBezTo>
                <a:close/>
                <a:moveTo>
                  <a:pt x="9" y="53"/>
                </a:moveTo>
                <a:cubicBezTo>
                  <a:pt x="11" y="53"/>
                  <a:pt x="13" y="51"/>
                  <a:pt x="13" y="49"/>
                </a:cubicBezTo>
                <a:cubicBezTo>
                  <a:pt x="13" y="47"/>
                  <a:pt x="11" y="45"/>
                  <a:pt x="9" y="45"/>
                </a:cubicBezTo>
                <a:cubicBezTo>
                  <a:pt x="7" y="45"/>
                  <a:pt x="5" y="47"/>
                  <a:pt x="5" y="49"/>
                </a:cubicBezTo>
                <a:cubicBezTo>
                  <a:pt x="5" y="51"/>
                  <a:pt x="7" y="53"/>
                  <a:pt x="9" y="53"/>
                </a:cubicBezTo>
                <a:close/>
                <a:moveTo>
                  <a:pt x="9" y="75"/>
                </a:moveTo>
                <a:cubicBezTo>
                  <a:pt x="4" y="75"/>
                  <a:pt x="0" y="79"/>
                  <a:pt x="0" y="85"/>
                </a:cubicBezTo>
                <a:cubicBezTo>
                  <a:pt x="0" y="90"/>
                  <a:pt x="4" y="94"/>
                  <a:pt x="9" y="94"/>
                </a:cubicBezTo>
                <a:cubicBezTo>
                  <a:pt x="15" y="94"/>
                  <a:pt x="19" y="90"/>
                  <a:pt x="19" y="85"/>
                </a:cubicBezTo>
                <a:cubicBezTo>
                  <a:pt x="19" y="79"/>
                  <a:pt x="15" y="75"/>
                  <a:pt x="9" y="75"/>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7" name="组合 16"/>
          <p:cNvGrpSpPr/>
          <p:nvPr/>
        </p:nvGrpSpPr>
        <p:grpSpPr>
          <a:xfrm>
            <a:off x="1807622" y="2819600"/>
            <a:ext cx="1154748" cy="1321834"/>
            <a:chOff x="1850167" y="3530800"/>
            <a:chExt cx="1154748" cy="1321834"/>
          </a:xfrm>
        </p:grpSpPr>
        <p:sp>
          <p:nvSpPr>
            <p:cNvPr id="18" name="Freeform 344"/>
            <p:cNvSpPr/>
            <p:nvPr/>
          </p:nvSpPr>
          <p:spPr bwMode="auto">
            <a:xfrm>
              <a:off x="1850167" y="3530800"/>
              <a:ext cx="1154748" cy="1321834"/>
            </a:xfrm>
            <a:custGeom>
              <a:avLst/>
              <a:gdLst>
                <a:gd name="T0" fmla="*/ 255 w 311"/>
                <a:gd name="T1" fmla="*/ 256 h 356"/>
                <a:gd name="T2" fmla="*/ 155 w 311"/>
                <a:gd name="T3" fmla="*/ 356 h 356"/>
                <a:gd name="T4" fmla="*/ 55 w 311"/>
                <a:gd name="T5" fmla="*/ 256 h 356"/>
                <a:gd name="T6" fmla="*/ 55 w 311"/>
                <a:gd name="T7" fmla="*/ 56 h 356"/>
                <a:gd name="T8" fmla="*/ 255 w 311"/>
                <a:gd name="T9" fmla="*/ 56 h 356"/>
                <a:gd name="T10" fmla="*/ 255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5" y="256"/>
                  </a:moveTo>
                  <a:cubicBezTo>
                    <a:pt x="155" y="356"/>
                    <a:pt x="155" y="356"/>
                    <a:pt x="155" y="356"/>
                  </a:cubicBezTo>
                  <a:cubicBezTo>
                    <a:pt x="55" y="256"/>
                    <a:pt x="55" y="256"/>
                    <a:pt x="55" y="256"/>
                  </a:cubicBezTo>
                  <a:cubicBezTo>
                    <a:pt x="0" y="201"/>
                    <a:pt x="0" y="111"/>
                    <a:pt x="55" y="56"/>
                  </a:cubicBezTo>
                  <a:cubicBezTo>
                    <a:pt x="110" y="0"/>
                    <a:pt x="200" y="0"/>
                    <a:pt x="255" y="56"/>
                  </a:cubicBezTo>
                  <a:cubicBezTo>
                    <a:pt x="311" y="111"/>
                    <a:pt x="311" y="201"/>
                    <a:pt x="255" y="256"/>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9" name="Freeform 346"/>
            <p:cNvSpPr>
              <a:spLocks noEditPoints="1"/>
            </p:cNvSpPr>
            <p:nvPr/>
          </p:nvSpPr>
          <p:spPr bwMode="auto">
            <a:xfrm>
              <a:off x="2217756" y="3838980"/>
              <a:ext cx="415858" cy="601509"/>
            </a:xfrm>
            <a:custGeom>
              <a:avLst/>
              <a:gdLst>
                <a:gd name="T0" fmla="*/ 30 w 112"/>
                <a:gd name="T1" fmla="*/ 125 h 162"/>
                <a:gd name="T2" fmla="*/ 32 w 112"/>
                <a:gd name="T3" fmla="*/ 133 h 162"/>
                <a:gd name="T4" fmla="*/ 56 w 112"/>
                <a:gd name="T5" fmla="*/ 138 h 162"/>
                <a:gd name="T6" fmla="*/ 81 w 112"/>
                <a:gd name="T7" fmla="*/ 133 h 162"/>
                <a:gd name="T8" fmla="*/ 82 w 112"/>
                <a:gd name="T9" fmla="*/ 125 h 162"/>
                <a:gd name="T10" fmla="*/ 56 w 112"/>
                <a:gd name="T11" fmla="*/ 129 h 162"/>
                <a:gd name="T12" fmla="*/ 30 w 112"/>
                <a:gd name="T13" fmla="*/ 125 h 162"/>
                <a:gd name="T14" fmla="*/ 33 w 112"/>
                <a:gd name="T15" fmla="*/ 140 h 162"/>
                <a:gd name="T16" fmla="*/ 34 w 112"/>
                <a:gd name="T17" fmla="*/ 149 h 162"/>
                <a:gd name="T18" fmla="*/ 42 w 112"/>
                <a:gd name="T19" fmla="*/ 153 h 162"/>
                <a:gd name="T20" fmla="*/ 42 w 112"/>
                <a:gd name="T21" fmla="*/ 158 h 162"/>
                <a:gd name="T22" fmla="*/ 56 w 112"/>
                <a:gd name="T23" fmla="*/ 162 h 162"/>
                <a:gd name="T24" fmla="*/ 70 w 112"/>
                <a:gd name="T25" fmla="*/ 158 h 162"/>
                <a:gd name="T26" fmla="*/ 71 w 112"/>
                <a:gd name="T27" fmla="*/ 153 h 162"/>
                <a:gd name="T28" fmla="*/ 79 w 112"/>
                <a:gd name="T29" fmla="*/ 149 h 162"/>
                <a:gd name="T30" fmla="*/ 80 w 112"/>
                <a:gd name="T31" fmla="*/ 140 h 162"/>
                <a:gd name="T32" fmla="*/ 56 w 112"/>
                <a:gd name="T33" fmla="*/ 144 h 162"/>
                <a:gd name="T34" fmla="*/ 33 w 112"/>
                <a:gd name="T35" fmla="*/ 140 h 162"/>
                <a:gd name="T36" fmla="*/ 56 w 112"/>
                <a:gd name="T37" fmla="*/ 23 h 162"/>
                <a:gd name="T38" fmla="*/ 59 w 112"/>
                <a:gd name="T39" fmla="*/ 20 h 162"/>
                <a:gd name="T40" fmla="*/ 56 w 112"/>
                <a:gd name="T41" fmla="*/ 17 h 162"/>
                <a:gd name="T42" fmla="*/ 18 w 112"/>
                <a:gd name="T43" fmla="*/ 56 h 162"/>
                <a:gd name="T44" fmla="*/ 20 w 112"/>
                <a:gd name="T45" fmla="*/ 59 h 162"/>
                <a:gd name="T46" fmla="*/ 23 w 112"/>
                <a:gd name="T47" fmla="*/ 56 h 162"/>
                <a:gd name="T48" fmla="*/ 56 w 112"/>
                <a:gd name="T49" fmla="*/ 23 h 162"/>
                <a:gd name="T50" fmla="*/ 69 w 112"/>
                <a:gd name="T51" fmla="*/ 76 h 162"/>
                <a:gd name="T52" fmla="*/ 56 w 112"/>
                <a:gd name="T53" fmla="*/ 54 h 162"/>
                <a:gd name="T54" fmla="*/ 44 w 112"/>
                <a:gd name="T55" fmla="*/ 76 h 162"/>
                <a:gd name="T56" fmla="*/ 39 w 112"/>
                <a:gd name="T57" fmla="*/ 65 h 162"/>
                <a:gd name="T58" fmla="*/ 31 w 112"/>
                <a:gd name="T59" fmla="*/ 69 h 162"/>
                <a:gd name="T60" fmla="*/ 43 w 112"/>
                <a:gd name="T61" fmla="*/ 96 h 162"/>
                <a:gd name="T62" fmla="*/ 56 w 112"/>
                <a:gd name="T63" fmla="*/ 72 h 162"/>
                <a:gd name="T64" fmla="*/ 69 w 112"/>
                <a:gd name="T65" fmla="*/ 96 h 162"/>
                <a:gd name="T66" fmla="*/ 82 w 112"/>
                <a:gd name="T67" fmla="*/ 69 h 162"/>
                <a:gd name="T68" fmla="*/ 74 w 112"/>
                <a:gd name="T69" fmla="*/ 65 h 162"/>
                <a:gd name="T70" fmla="*/ 69 w 112"/>
                <a:gd name="T71" fmla="*/ 76 h 162"/>
                <a:gd name="T72" fmla="*/ 56 w 112"/>
                <a:gd name="T73" fmla="*/ 0 h 162"/>
                <a:gd name="T74" fmla="*/ 0 w 112"/>
                <a:gd name="T75" fmla="*/ 56 h 162"/>
                <a:gd name="T76" fmla="*/ 27 w 112"/>
                <a:gd name="T77" fmla="*/ 103 h 162"/>
                <a:gd name="T78" fmla="*/ 29 w 112"/>
                <a:gd name="T79" fmla="*/ 117 h 162"/>
                <a:gd name="T80" fmla="*/ 56 w 112"/>
                <a:gd name="T81" fmla="*/ 123 h 162"/>
                <a:gd name="T82" fmla="*/ 83 w 112"/>
                <a:gd name="T83" fmla="*/ 117 h 162"/>
                <a:gd name="T84" fmla="*/ 85 w 112"/>
                <a:gd name="T85" fmla="*/ 103 h 162"/>
                <a:gd name="T86" fmla="*/ 112 w 112"/>
                <a:gd name="T87" fmla="*/ 56 h 162"/>
                <a:gd name="T88" fmla="*/ 56 w 112"/>
                <a:gd name="T89" fmla="*/ 0 h 162"/>
                <a:gd name="T90" fmla="*/ 77 w 112"/>
                <a:gd name="T91" fmla="*/ 97 h 162"/>
                <a:gd name="T92" fmla="*/ 76 w 112"/>
                <a:gd name="T93" fmla="*/ 110 h 162"/>
                <a:gd name="T94" fmla="*/ 56 w 112"/>
                <a:gd name="T95" fmla="*/ 113 h 162"/>
                <a:gd name="T96" fmla="*/ 37 w 112"/>
                <a:gd name="T97" fmla="*/ 110 h 162"/>
                <a:gd name="T98" fmla="*/ 36 w 112"/>
                <a:gd name="T99" fmla="*/ 97 h 162"/>
                <a:gd name="T100" fmla="*/ 10 w 112"/>
                <a:gd name="T101" fmla="*/ 56 h 162"/>
                <a:gd name="T102" fmla="*/ 56 w 112"/>
                <a:gd name="T103" fmla="*/ 10 h 162"/>
                <a:gd name="T104" fmla="*/ 102 w 112"/>
                <a:gd name="T105" fmla="*/ 56 h 162"/>
                <a:gd name="T106" fmla="*/ 77 w 112"/>
                <a:gd name="T107" fmla="*/ 9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2" h="162">
                  <a:moveTo>
                    <a:pt x="30" y="125"/>
                  </a:moveTo>
                  <a:cubicBezTo>
                    <a:pt x="32" y="133"/>
                    <a:pt x="32" y="133"/>
                    <a:pt x="32" y="133"/>
                  </a:cubicBezTo>
                  <a:cubicBezTo>
                    <a:pt x="39" y="136"/>
                    <a:pt x="47" y="138"/>
                    <a:pt x="56" y="138"/>
                  </a:cubicBezTo>
                  <a:cubicBezTo>
                    <a:pt x="65" y="138"/>
                    <a:pt x="74" y="136"/>
                    <a:pt x="81" y="133"/>
                  </a:cubicBezTo>
                  <a:cubicBezTo>
                    <a:pt x="82" y="125"/>
                    <a:pt x="82" y="125"/>
                    <a:pt x="82" y="125"/>
                  </a:cubicBezTo>
                  <a:cubicBezTo>
                    <a:pt x="74" y="128"/>
                    <a:pt x="66" y="129"/>
                    <a:pt x="56" y="129"/>
                  </a:cubicBezTo>
                  <a:cubicBezTo>
                    <a:pt x="47" y="129"/>
                    <a:pt x="38" y="128"/>
                    <a:pt x="30" y="125"/>
                  </a:cubicBezTo>
                  <a:close/>
                  <a:moveTo>
                    <a:pt x="33" y="140"/>
                  </a:moveTo>
                  <a:cubicBezTo>
                    <a:pt x="34" y="149"/>
                    <a:pt x="34" y="149"/>
                    <a:pt x="34" y="149"/>
                  </a:cubicBezTo>
                  <a:cubicBezTo>
                    <a:pt x="34" y="149"/>
                    <a:pt x="36" y="151"/>
                    <a:pt x="42" y="153"/>
                  </a:cubicBezTo>
                  <a:cubicBezTo>
                    <a:pt x="42" y="158"/>
                    <a:pt x="42" y="158"/>
                    <a:pt x="42" y="158"/>
                  </a:cubicBezTo>
                  <a:cubicBezTo>
                    <a:pt x="42" y="158"/>
                    <a:pt x="45" y="162"/>
                    <a:pt x="56" y="162"/>
                  </a:cubicBezTo>
                  <a:cubicBezTo>
                    <a:pt x="67" y="162"/>
                    <a:pt x="70" y="158"/>
                    <a:pt x="70" y="158"/>
                  </a:cubicBezTo>
                  <a:cubicBezTo>
                    <a:pt x="71" y="153"/>
                    <a:pt x="71" y="153"/>
                    <a:pt x="71" y="153"/>
                  </a:cubicBezTo>
                  <a:cubicBezTo>
                    <a:pt x="77" y="151"/>
                    <a:pt x="79" y="149"/>
                    <a:pt x="79" y="149"/>
                  </a:cubicBezTo>
                  <a:cubicBezTo>
                    <a:pt x="80" y="140"/>
                    <a:pt x="80" y="140"/>
                    <a:pt x="80" y="140"/>
                  </a:cubicBezTo>
                  <a:cubicBezTo>
                    <a:pt x="73" y="143"/>
                    <a:pt x="65" y="144"/>
                    <a:pt x="56" y="144"/>
                  </a:cubicBezTo>
                  <a:cubicBezTo>
                    <a:pt x="48" y="144"/>
                    <a:pt x="40" y="143"/>
                    <a:pt x="33" y="140"/>
                  </a:cubicBezTo>
                  <a:close/>
                  <a:moveTo>
                    <a:pt x="56" y="23"/>
                  </a:moveTo>
                  <a:cubicBezTo>
                    <a:pt x="58" y="23"/>
                    <a:pt x="59" y="22"/>
                    <a:pt x="59" y="20"/>
                  </a:cubicBezTo>
                  <a:cubicBezTo>
                    <a:pt x="59" y="18"/>
                    <a:pt x="58" y="17"/>
                    <a:pt x="56" y="17"/>
                  </a:cubicBezTo>
                  <a:cubicBezTo>
                    <a:pt x="35" y="17"/>
                    <a:pt x="18" y="34"/>
                    <a:pt x="18" y="56"/>
                  </a:cubicBezTo>
                  <a:cubicBezTo>
                    <a:pt x="18" y="57"/>
                    <a:pt x="19" y="59"/>
                    <a:pt x="20" y="59"/>
                  </a:cubicBezTo>
                  <a:cubicBezTo>
                    <a:pt x="22" y="59"/>
                    <a:pt x="23" y="57"/>
                    <a:pt x="23" y="56"/>
                  </a:cubicBezTo>
                  <a:cubicBezTo>
                    <a:pt x="23" y="38"/>
                    <a:pt x="38" y="23"/>
                    <a:pt x="56" y="23"/>
                  </a:cubicBezTo>
                  <a:close/>
                  <a:moveTo>
                    <a:pt x="69" y="76"/>
                  </a:moveTo>
                  <a:cubicBezTo>
                    <a:pt x="56" y="54"/>
                    <a:pt x="56" y="54"/>
                    <a:pt x="56" y="54"/>
                  </a:cubicBezTo>
                  <a:cubicBezTo>
                    <a:pt x="44" y="76"/>
                    <a:pt x="44" y="76"/>
                    <a:pt x="44" y="76"/>
                  </a:cubicBezTo>
                  <a:cubicBezTo>
                    <a:pt x="39" y="65"/>
                    <a:pt x="39" y="65"/>
                    <a:pt x="39" y="65"/>
                  </a:cubicBezTo>
                  <a:cubicBezTo>
                    <a:pt x="31" y="69"/>
                    <a:pt x="31" y="69"/>
                    <a:pt x="31" y="69"/>
                  </a:cubicBezTo>
                  <a:cubicBezTo>
                    <a:pt x="43" y="96"/>
                    <a:pt x="43" y="96"/>
                    <a:pt x="43" y="96"/>
                  </a:cubicBezTo>
                  <a:cubicBezTo>
                    <a:pt x="56" y="72"/>
                    <a:pt x="56" y="72"/>
                    <a:pt x="56" y="72"/>
                  </a:cubicBezTo>
                  <a:cubicBezTo>
                    <a:pt x="69" y="96"/>
                    <a:pt x="69" y="96"/>
                    <a:pt x="69" y="96"/>
                  </a:cubicBezTo>
                  <a:cubicBezTo>
                    <a:pt x="82" y="69"/>
                    <a:pt x="82" y="69"/>
                    <a:pt x="82" y="69"/>
                  </a:cubicBezTo>
                  <a:cubicBezTo>
                    <a:pt x="74" y="65"/>
                    <a:pt x="74" y="65"/>
                    <a:pt x="74" y="65"/>
                  </a:cubicBezTo>
                  <a:lnTo>
                    <a:pt x="69" y="76"/>
                  </a:lnTo>
                  <a:close/>
                  <a:moveTo>
                    <a:pt x="56" y="0"/>
                  </a:moveTo>
                  <a:cubicBezTo>
                    <a:pt x="26" y="0"/>
                    <a:pt x="0" y="25"/>
                    <a:pt x="0" y="56"/>
                  </a:cubicBezTo>
                  <a:cubicBezTo>
                    <a:pt x="0" y="76"/>
                    <a:pt x="11" y="94"/>
                    <a:pt x="27" y="103"/>
                  </a:cubicBezTo>
                  <a:cubicBezTo>
                    <a:pt x="29" y="117"/>
                    <a:pt x="29" y="117"/>
                    <a:pt x="29" y="117"/>
                  </a:cubicBezTo>
                  <a:cubicBezTo>
                    <a:pt x="37" y="121"/>
                    <a:pt x="46" y="123"/>
                    <a:pt x="56" y="123"/>
                  </a:cubicBezTo>
                  <a:cubicBezTo>
                    <a:pt x="66" y="123"/>
                    <a:pt x="75" y="121"/>
                    <a:pt x="83" y="117"/>
                  </a:cubicBezTo>
                  <a:cubicBezTo>
                    <a:pt x="85" y="103"/>
                    <a:pt x="85" y="103"/>
                    <a:pt x="85" y="103"/>
                  </a:cubicBezTo>
                  <a:cubicBezTo>
                    <a:pt x="101" y="94"/>
                    <a:pt x="112" y="76"/>
                    <a:pt x="112" y="56"/>
                  </a:cubicBezTo>
                  <a:cubicBezTo>
                    <a:pt x="112" y="25"/>
                    <a:pt x="87" y="0"/>
                    <a:pt x="56" y="0"/>
                  </a:cubicBezTo>
                  <a:close/>
                  <a:moveTo>
                    <a:pt x="77" y="97"/>
                  </a:moveTo>
                  <a:cubicBezTo>
                    <a:pt x="76" y="110"/>
                    <a:pt x="76" y="110"/>
                    <a:pt x="76" y="110"/>
                  </a:cubicBezTo>
                  <a:cubicBezTo>
                    <a:pt x="76" y="110"/>
                    <a:pt x="70" y="113"/>
                    <a:pt x="56" y="113"/>
                  </a:cubicBezTo>
                  <a:cubicBezTo>
                    <a:pt x="42" y="113"/>
                    <a:pt x="37" y="110"/>
                    <a:pt x="37" y="110"/>
                  </a:cubicBezTo>
                  <a:cubicBezTo>
                    <a:pt x="36" y="97"/>
                    <a:pt x="36" y="97"/>
                    <a:pt x="36" y="97"/>
                  </a:cubicBezTo>
                  <a:cubicBezTo>
                    <a:pt x="21" y="89"/>
                    <a:pt x="10" y="74"/>
                    <a:pt x="10" y="56"/>
                  </a:cubicBezTo>
                  <a:cubicBezTo>
                    <a:pt x="10" y="30"/>
                    <a:pt x="31" y="10"/>
                    <a:pt x="56" y="10"/>
                  </a:cubicBezTo>
                  <a:cubicBezTo>
                    <a:pt x="82" y="10"/>
                    <a:pt x="102" y="30"/>
                    <a:pt x="102" y="56"/>
                  </a:cubicBezTo>
                  <a:cubicBezTo>
                    <a:pt x="102" y="74"/>
                    <a:pt x="92" y="89"/>
                    <a:pt x="77" y="97"/>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0" name="Freeform 348"/>
          <p:cNvSpPr>
            <a:spLocks noEditPoints="1"/>
          </p:cNvSpPr>
          <p:nvPr/>
        </p:nvSpPr>
        <p:spPr bwMode="auto">
          <a:xfrm>
            <a:off x="4182096" y="2452011"/>
            <a:ext cx="70547" cy="349024"/>
          </a:xfrm>
          <a:custGeom>
            <a:avLst/>
            <a:gdLst>
              <a:gd name="T0" fmla="*/ 10 w 19"/>
              <a:gd name="T1" fmla="*/ 23 h 94"/>
              <a:gd name="T2" fmla="*/ 14 w 19"/>
              <a:gd name="T3" fmla="*/ 19 h 94"/>
              <a:gd name="T4" fmla="*/ 10 w 19"/>
              <a:gd name="T5" fmla="*/ 15 h 94"/>
              <a:gd name="T6" fmla="*/ 6 w 19"/>
              <a:gd name="T7" fmla="*/ 19 h 94"/>
              <a:gd name="T8" fmla="*/ 10 w 19"/>
              <a:gd name="T9" fmla="*/ 23 h 94"/>
              <a:gd name="T10" fmla="*/ 10 w 19"/>
              <a:gd name="T11" fmla="*/ 8 h 94"/>
              <a:gd name="T12" fmla="*/ 12 w 19"/>
              <a:gd name="T13" fmla="*/ 7 h 94"/>
              <a:gd name="T14" fmla="*/ 14 w 19"/>
              <a:gd name="T15" fmla="*/ 4 h 94"/>
              <a:gd name="T16" fmla="*/ 12 w 19"/>
              <a:gd name="T17" fmla="*/ 1 h 94"/>
              <a:gd name="T18" fmla="*/ 7 w 19"/>
              <a:gd name="T19" fmla="*/ 1 h 94"/>
              <a:gd name="T20" fmla="*/ 6 w 19"/>
              <a:gd name="T21" fmla="*/ 4 h 94"/>
              <a:gd name="T22" fmla="*/ 7 w 19"/>
              <a:gd name="T23" fmla="*/ 7 h 94"/>
              <a:gd name="T24" fmla="*/ 10 w 19"/>
              <a:gd name="T25" fmla="*/ 8 h 94"/>
              <a:gd name="T26" fmla="*/ 10 w 19"/>
              <a:gd name="T27" fmla="*/ 38 h 94"/>
              <a:gd name="T28" fmla="*/ 14 w 19"/>
              <a:gd name="T29" fmla="*/ 34 h 94"/>
              <a:gd name="T30" fmla="*/ 10 w 19"/>
              <a:gd name="T31" fmla="*/ 30 h 94"/>
              <a:gd name="T32" fmla="*/ 6 w 19"/>
              <a:gd name="T33" fmla="*/ 34 h 94"/>
              <a:gd name="T34" fmla="*/ 10 w 19"/>
              <a:gd name="T35" fmla="*/ 38 h 94"/>
              <a:gd name="T36" fmla="*/ 10 w 19"/>
              <a:gd name="T37" fmla="*/ 53 h 94"/>
              <a:gd name="T38" fmla="*/ 14 w 19"/>
              <a:gd name="T39" fmla="*/ 49 h 94"/>
              <a:gd name="T40" fmla="*/ 10 w 19"/>
              <a:gd name="T41" fmla="*/ 45 h 94"/>
              <a:gd name="T42" fmla="*/ 6 w 19"/>
              <a:gd name="T43" fmla="*/ 49 h 94"/>
              <a:gd name="T44" fmla="*/ 10 w 19"/>
              <a:gd name="T45" fmla="*/ 53 h 94"/>
              <a:gd name="T46" fmla="*/ 10 w 19"/>
              <a:gd name="T47" fmla="*/ 68 h 94"/>
              <a:gd name="T48" fmla="*/ 14 w 19"/>
              <a:gd name="T49" fmla="*/ 64 h 94"/>
              <a:gd name="T50" fmla="*/ 10 w 19"/>
              <a:gd name="T51" fmla="*/ 60 h 94"/>
              <a:gd name="T52" fmla="*/ 6 w 19"/>
              <a:gd name="T53" fmla="*/ 64 h 94"/>
              <a:gd name="T54" fmla="*/ 10 w 19"/>
              <a:gd name="T55" fmla="*/ 68 h 94"/>
              <a:gd name="T56" fmla="*/ 10 w 19"/>
              <a:gd name="T57" fmla="*/ 75 h 94"/>
              <a:gd name="T58" fmla="*/ 0 w 19"/>
              <a:gd name="T59" fmla="*/ 84 h 94"/>
              <a:gd name="T60" fmla="*/ 10 w 19"/>
              <a:gd name="T61" fmla="*/ 94 h 94"/>
              <a:gd name="T62" fmla="*/ 19 w 19"/>
              <a:gd name="T63" fmla="*/ 84 h 94"/>
              <a:gd name="T64" fmla="*/ 10 w 19"/>
              <a:gd name="T6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10" y="23"/>
                </a:moveTo>
                <a:cubicBezTo>
                  <a:pt x="12" y="23"/>
                  <a:pt x="14" y="21"/>
                  <a:pt x="14" y="19"/>
                </a:cubicBezTo>
                <a:cubicBezTo>
                  <a:pt x="14" y="17"/>
                  <a:pt x="12" y="15"/>
                  <a:pt x="10" y="15"/>
                </a:cubicBezTo>
                <a:cubicBezTo>
                  <a:pt x="7" y="15"/>
                  <a:pt x="6" y="17"/>
                  <a:pt x="6" y="19"/>
                </a:cubicBezTo>
                <a:cubicBezTo>
                  <a:pt x="6" y="21"/>
                  <a:pt x="7" y="23"/>
                  <a:pt x="10" y="23"/>
                </a:cubicBezTo>
                <a:close/>
                <a:moveTo>
                  <a:pt x="10" y="8"/>
                </a:moveTo>
                <a:cubicBezTo>
                  <a:pt x="11" y="8"/>
                  <a:pt x="12" y="8"/>
                  <a:pt x="12" y="7"/>
                </a:cubicBezTo>
                <a:cubicBezTo>
                  <a:pt x="13" y="6"/>
                  <a:pt x="14" y="5"/>
                  <a:pt x="14" y="4"/>
                </a:cubicBezTo>
                <a:cubicBezTo>
                  <a:pt x="14" y="3"/>
                  <a:pt x="13" y="2"/>
                  <a:pt x="12" y="1"/>
                </a:cubicBezTo>
                <a:cubicBezTo>
                  <a:pt x="11" y="0"/>
                  <a:pt x="8" y="0"/>
                  <a:pt x="7" y="1"/>
                </a:cubicBezTo>
                <a:cubicBezTo>
                  <a:pt x="6" y="2"/>
                  <a:pt x="6" y="3"/>
                  <a:pt x="6" y="4"/>
                </a:cubicBezTo>
                <a:cubicBezTo>
                  <a:pt x="6" y="5"/>
                  <a:pt x="6" y="6"/>
                  <a:pt x="7" y="7"/>
                </a:cubicBezTo>
                <a:cubicBezTo>
                  <a:pt x="8" y="8"/>
                  <a:pt x="9" y="8"/>
                  <a:pt x="10" y="8"/>
                </a:cubicBezTo>
                <a:close/>
                <a:moveTo>
                  <a:pt x="10" y="38"/>
                </a:moveTo>
                <a:cubicBezTo>
                  <a:pt x="12" y="38"/>
                  <a:pt x="14" y="36"/>
                  <a:pt x="14" y="34"/>
                </a:cubicBezTo>
                <a:cubicBezTo>
                  <a:pt x="14" y="32"/>
                  <a:pt x="12" y="30"/>
                  <a:pt x="10" y="30"/>
                </a:cubicBezTo>
                <a:cubicBezTo>
                  <a:pt x="7" y="30"/>
                  <a:pt x="6" y="32"/>
                  <a:pt x="6" y="34"/>
                </a:cubicBezTo>
                <a:cubicBezTo>
                  <a:pt x="6" y="36"/>
                  <a:pt x="7" y="38"/>
                  <a:pt x="10" y="38"/>
                </a:cubicBezTo>
                <a:close/>
                <a:moveTo>
                  <a:pt x="10" y="53"/>
                </a:moveTo>
                <a:cubicBezTo>
                  <a:pt x="12" y="53"/>
                  <a:pt x="14" y="51"/>
                  <a:pt x="14" y="49"/>
                </a:cubicBezTo>
                <a:cubicBezTo>
                  <a:pt x="14" y="47"/>
                  <a:pt x="12" y="45"/>
                  <a:pt x="10" y="45"/>
                </a:cubicBezTo>
                <a:cubicBezTo>
                  <a:pt x="7" y="45"/>
                  <a:pt x="6" y="47"/>
                  <a:pt x="6" y="49"/>
                </a:cubicBezTo>
                <a:cubicBezTo>
                  <a:pt x="6" y="51"/>
                  <a:pt x="7" y="53"/>
                  <a:pt x="10" y="53"/>
                </a:cubicBezTo>
                <a:close/>
                <a:moveTo>
                  <a:pt x="10" y="68"/>
                </a:moveTo>
                <a:cubicBezTo>
                  <a:pt x="12" y="68"/>
                  <a:pt x="14" y="66"/>
                  <a:pt x="14" y="64"/>
                </a:cubicBezTo>
                <a:cubicBezTo>
                  <a:pt x="14" y="62"/>
                  <a:pt x="12" y="60"/>
                  <a:pt x="10" y="60"/>
                </a:cubicBezTo>
                <a:cubicBezTo>
                  <a:pt x="7" y="60"/>
                  <a:pt x="6" y="62"/>
                  <a:pt x="6" y="64"/>
                </a:cubicBezTo>
                <a:cubicBezTo>
                  <a:pt x="6" y="66"/>
                  <a:pt x="7" y="68"/>
                  <a:pt x="10" y="68"/>
                </a:cubicBezTo>
                <a:close/>
                <a:moveTo>
                  <a:pt x="10" y="75"/>
                </a:moveTo>
                <a:cubicBezTo>
                  <a:pt x="4" y="75"/>
                  <a:pt x="0" y="79"/>
                  <a:pt x="0" y="84"/>
                </a:cubicBezTo>
                <a:cubicBezTo>
                  <a:pt x="0" y="90"/>
                  <a:pt x="4" y="94"/>
                  <a:pt x="10" y="94"/>
                </a:cubicBezTo>
                <a:cubicBezTo>
                  <a:pt x="15" y="94"/>
                  <a:pt x="19" y="90"/>
                  <a:pt x="19" y="84"/>
                </a:cubicBezTo>
                <a:cubicBezTo>
                  <a:pt x="19" y="79"/>
                  <a:pt x="15" y="75"/>
                  <a:pt x="10" y="75"/>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21" name="组合 20"/>
          <p:cNvGrpSpPr/>
          <p:nvPr/>
        </p:nvGrpSpPr>
        <p:grpSpPr>
          <a:xfrm>
            <a:off x="3639996" y="1145029"/>
            <a:ext cx="1154748" cy="1321834"/>
            <a:chOff x="3682541" y="1856229"/>
            <a:chExt cx="1154748" cy="1321834"/>
          </a:xfrm>
        </p:grpSpPr>
        <p:sp>
          <p:nvSpPr>
            <p:cNvPr id="22" name="Freeform 347"/>
            <p:cNvSpPr/>
            <p:nvPr/>
          </p:nvSpPr>
          <p:spPr bwMode="auto">
            <a:xfrm>
              <a:off x="3682541" y="1856229"/>
              <a:ext cx="1154748" cy="1321834"/>
            </a:xfrm>
            <a:custGeom>
              <a:avLst/>
              <a:gdLst>
                <a:gd name="T0" fmla="*/ 256 w 311"/>
                <a:gd name="T1" fmla="*/ 256 h 356"/>
                <a:gd name="T2" fmla="*/ 156 w 311"/>
                <a:gd name="T3" fmla="*/ 356 h 356"/>
                <a:gd name="T4" fmla="*/ 55 w 311"/>
                <a:gd name="T5" fmla="*/ 256 h 356"/>
                <a:gd name="T6" fmla="*/ 55 w 311"/>
                <a:gd name="T7" fmla="*/ 55 h 356"/>
                <a:gd name="T8" fmla="*/ 256 w 311"/>
                <a:gd name="T9" fmla="*/ 55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6" y="356"/>
                    <a:pt x="156" y="356"/>
                    <a:pt x="156" y="356"/>
                  </a:cubicBezTo>
                  <a:cubicBezTo>
                    <a:pt x="55" y="256"/>
                    <a:pt x="55" y="256"/>
                    <a:pt x="55" y="256"/>
                  </a:cubicBezTo>
                  <a:cubicBezTo>
                    <a:pt x="0" y="201"/>
                    <a:pt x="0" y="111"/>
                    <a:pt x="55" y="55"/>
                  </a:cubicBezTo>
                  <a:cubicBezTo>
                    <a:pt x="111" y="0"/>
                    <a:pt x="201" y="0"/>
                    <a:pt x="256" y="55"/>
                  </a:cubicBezTo>
                  <a:cubicBezTo>
                    <a:pt x="311" y="111"/>
                    <a:pt x="311" y="201"/>
                    <a:pt x="256" y="256"/>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3" name="Freeform 349"/>
            <p:cNvSpPr>
              <a:spLocks noEditPoints="1"/>
            </p:cNvSpPr>
            <p:nvPr/>
          </p:nvSpPr>
          <p:spPr bwMode="auto">
            <a:xfrm>
              <a:off x="3994434" y="2231244"/>
              <a:ext cx="549526" cy="467840"/>
            </a:xfrm>
            <a:custGeom>
              <a:avLst/>
              <a:gdLst>
                <a:gd name="T0" fmla="*/ 52 w 148"/>
                <a:gd name="T1" fmla="*/ 82 h 126"/>
                <a:gd name="T2" fmla="*/ 52 w 148"/>
                <a:gd name="T3" fmla="*/ 126 h 126"/>
                <a:gd name="T4" fmla="*/ 85 w 148"/>
                <a:gd name="T5" fmla="*/ 126 h 126"/>
                <a:gd name="T6" fmla="*/ 85 w 148"/>
                <a:gd name="T7" fmla="*/ 86 h 126"/>
                <a:gd name="T8" fmla="*/ 71 w 148"/>
                <a:gd name="T9" fmla="*/ 100 h 126"/>
                <a:gd name="T10" fmla="*/ 52 w 148"/>
                <a:gd name="T11" fmla="*/ 82 h 126"/>
                <a:gd name="T12" fmla="*/ 6 w 148"/>
                <a:gd name="T13" fmla="*/ 120 h 126"/>
                <a:gd name="T14" fmla="*/ 12 w 148"/>
                <a:gd name="T15" fmla="*/ 126 h 126"/>
                <a:gd name="T16" fmla="*/ 39 w 148"/>
                <a:gd name="T17" fmla="*/ 126 h 126"/>
                <a:gd name="T18" fmla="*/ 39 w 148"/>
                <a:gd name="T19" fmla="*/ 68 h 126"/>
                <a:gd name="T20" fmla="*/ 6 w 148"/>
                <a:gd name="T21" fmla="*/ 101 h 126"/>
                <a:gd name="T22" fmla="*/ 6 w 148"/>
                <a:gd name="T23" fmla="*/ 120 h 126"/>
                <a:gd name="T24" fmla="*/ 98 w 148"/>
                <a:gd name="T25" fmla="*/ 73 h 126"/>
                <a:gd name="T26" fmla="*/ 98 w 148"/>
                <a:gd name="T27" fmla="*/ 126 h 126"/>
                <a:gd name="T28" fmla="*/ 126 w 148"/>
                <a:gd name="T29" fmla="*/ 126 h 126"/>
                <a:gd name="T30" fmla="*/ 131 w 148"/>
                <a:gd name="T31" fmla="*/ 120 h 126"/>
                <a:gd name="T32" fmla="*/ 131 w 148"/>
                <a:gd name="T33" fmla="*/ 40 h 126"/>
                <a:gd name="T34" fmla="*/ 103 w 148"/>
                <a:gd name="T35" fmla="*/ 68 h 126"/>
                <a:gd name="T36" fmla="*/ 98 w 148"/>
                <a:gd name="T37" fmla="*/ 73 h 126"/>
                <a:gd name="T38" fmla="*/ 118 w 148"/>
                <a:gd name="T39" fmla="*/ 3 h 126"/>
                <a:gd name="T40" fmla="*/ 113 w 148"/>
                <a:gd name="T41" fmla="*/ 9 h 126"/>
                <a:gd name="T42" fmla="*/ 119 w 148"/>
                <a:gd name="T43" fmla="*/ 14 h 126"/>
                <a:gd name="T44" fmla="*/ 125 w 148"/>
                <a:gd name="T45" fmla="*/ 14 h 126"/>
                <a:gd name="T46" fmla="*/ 71 w 148"/>
                <a:gd name="T47" fmla="*/ 68 h 126"/>
                <a:gd name="T48" fmla="*/ 39 w 148"/>
                <a:gd name="T49" fmla="*/ 36 h 126"/>
                <a:gd name="T50" fmla="*/ 2 w 148"/>
                <a:gd name="T51" fmla="*/ 74 h 126"/>
                <a:gd name="T52" fmla="*/ 2 w 148"/>
                <a:gd name="T53" fmla="*/ 82 h 126"/>
                <a:gd name="T54" fmla="*/ 10 w 148"/>
                <a:gd name="T55" fmla="*/ 82 h 126"/>
                <a:gd name="T56" fmla="*/ 39 w 148"/>
                <a:gd name="T57" fmla="*/ 53 h 126"/>
                <a:gd name="T58" fmla="*/ 71 w 148"/>
                <a:gd name="T59" fmla="*/ 85 h 126"/>
                <a:gd name="T60" fmla="*/ 134 w 148"/>
                <a:gd name="T61" fmla="*/ 22 h 126"/>
                <a:gd name="T62" fmla="*/ 133 w 148"/>
                <a:gd name="T63" fmla="*/ 29 h 126"/>
                <a:gd name="T64" fmla="*/ 139 w 148"/>
                <a:gd name="T65" fmla="*/ 35 h 126"/>
                <a:gd name="T66" fmla="*/ 139 w 148"/>
                <a:gd name="T67" fmla="*/ 35 h 126"/>
                <a:gd name="T68" fmla="*/ 145 w 148"/>
                <a:gd name="T69" fmla="*/ 30 h 126"/>
                <a:gd name="T70" fmla="*/ 148 w 148"/>
                <a:gd name="T71" fmla="*/ 0 h 126"/>
                <a:gd name="T72" fmla="*/ 118 w 148"/>
                <a:gd name="T73" fmla="*/ 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26">
                  <a:moveTo>
                    <a:pt x="52" y="82"/>
                  </a:moveTo>
                  <a:cubicBezTo>
                    <a:pt x="52" y="126"/>
                    <a:pt x="52" y="126"/>
                    <a:pt x="52" y="126"/>
                  </a:cubicBezTo>
                  <a:cubicBezTo>
                    <a:pt x="85" y="126"/>
                    <a:pt x="85" y="126"/>
                    <a:pt x="85" y="126"/>
                  </a:cubicBezTo>
                  <a:cubicBezTo>
                    <a:pt x="85" y="86"/>
                    <a:pt x="85" y="86"/>
                    <a:pt x="85" y="86"/>
                  </a:cubicBezTo>
                  <a:cubicBezTo>
                    <a:pt x="71" y="100"/>
                    <a:pt x="71" y="100"/>
                    <a:pt x="71" y="100"/>
                  </a:cubicBezTo>
                  <a:lnTo>
                    <a:pt x="52" y="82"/>
                  </a:lnTo>
                  <a:close/>
                  <a:moveTo>
                    <a:pt x="6" y="120"/>
                  </a:moveTo>
                  <a:cubicBezTo>
                    <a:pt x="6" y="123"/>
                    <a:pt x="9" y="126"/>
                    <a:pt x="12" y="126"/>
                  </a:cubicBezTo>
                  <a:cubicBezTo>
                    <a:pt x="39" y="126"/>
                    <a:pt x="39" y="126"/>
                    <a:pt x="39" y="126"/>
                  </a:cubicBezTo>
                  <a:cubicBezTo>
                    <a:pt x="39" y="68"/>
                    <a:pt x="39" y="68"/>
                    <a:pt x="39" y="68"/>
                  </a:cubicBezTo>
                  <a:cubicBezTo>
                    <a:pt x="6" y="101"/>
                    <a:pt x="6" y="101"/>
                    <a:pt x="6" y="101"/>
                  </a:cubicBezTo>
                  <a:lnTo>
                    <a:pt x="6" y="120"/>
                  </a:lnTo>
                  <a:close/>
                  <a:moveTo>
                    <a:pt x="98" y="73"/>
                  </a:moveTo>
                  <a:cubicBezTo>
                    <a:pt x="98" y="126"/>
                    <a:pt x="98" y="126"/>
                    <a:pt x="98" y="126"/>
                  </a:cubicBezTo>
                  <a:cubicBezTo>
                    <a:pt x="126" y="126"/>
                    <a:pt x="126" y="126"/>
                    <a:pt x="126" y="126"/>
                  </a:cubicBezTo>
                  <a:cubicBezTo>
                    <a:pt x="129" y="126"/>
                    <a:pt x="131" y="123"/>
                    <a:pt x="131" y="120"/>
                  </a:cubicBezTo>
                  <a:cubicBezTo>
                    <a:pt x="131" y="40"/>
                    <a:pt x="131" y="40"/>
                    <a:pt x="131" y="40"/>
                  </a:cubicBezTo>
                  <a:cubicBezTo>
                    <a:pt x="103" y="68"/>
                    <a:pt x="103" y="68"/>
                    <a:pt x="103" y="68"/>
                  </a:cubicBezTo>
                  <a:lnTo>
                    <a:pt x="98" y="73"/>
                  </a:lnTo>
                  <a:close/>
                  <a:moveTo>
                    <a:pt x="118" y="3"/>
                  </a:moveTo>
                  <a:cubicBezTo>
                    <a:pt x="115" y="3"/>
                    <a:pt x="112" y="6"/>
                    <a:pt x="113" y="9"/>
                  </a:cubicBezTo>
                  <a:cubicBezTo>
                    <a:pt x="113" y="12"/>
                    <a:pt x="116" y="15"/>
                    <a:pt x="119" y="14"/>
                  </a:cubicBezTo>
                  <a:cubicBezTo>
                    <a:pt x="125" y="14"/>
                    <a:pt x="125" y="14"/>
                    <a:pt x="125" y="14"/>
                  </a:cubicBezTo>
                  <a:cubicBezTo>
                    <a:pt x="71" y="68"/>
                    <a:pt x="71" y="68"/>
                    <a:pt x="71" y="68"/>
                  </a:cubicBezTo>
                  <a:cubicBezTo>
                    <a:pt x="39" y="36"/>
                    <a:pt x="39" y="36"/>
                    <a:pt x="39" y="36"/>
                  </a:cubicBezTo>
                  <a:cubicBezTo>
                    <a:pt x="2" y="74"/>
                    <a:pt x="2" y="74"/>
                    <a:pt x="2" y="74"/>
                  </a:cubicBezTo>
                  <a:cubicBezTo>
                    <a:pt x="0" y="76"/>
                    <a:pt x="0" y="80"/>
                    <a:pt x="2" y="82"/>
                  </a:cubicBezTo>
                  <a:cubicBezTo>
                    <a:pt x="4" y="84"/>
                    <a:pt x="8" y="84"/>
                    <a:pt x="10" y="82"/>
                  </a:cubicBezTo>
                  <a:cubicBezTo>
                    <a:pt x="39" y="53"/>
                    <a:pt x="39" y="53"/>
                    <a:pt x="39" y="53"/>
                  </a:cubicBezTo>
                  <a:cubicBezTo>
                    <a:pt x="71" y="85"/>
                    <a:pt x="71" y="85"/>
                    <a:pt x="71" y="85"/>
                  </a:cubicBezTo>
                  <a:cubicBezTo>
                    <a:pt x="134" y="22"/>
                    <a:pt x="134" y="22"/>
                    <a:pt x="134" y="22"/>
                  </a:cubicBezTo>
                  <a:cubicBezTo>
                    <a:pt x="133" y="29"/>
                    <a:pt x="133" y="29"/>
                    <a:pt x="133" y="29"/>
                  </a:cubicBezTo>
                  <a:cubicBezTo>
                    <a:pt x="133" y="32"/>
                    <a:pt x="135" y="35"/>
                    <a:pt x="139" y="35"/>
                  </a:cubicBezTo>
                  <a:cubicBezTo>
                    <a:pt x="139" y="35"/>
                    <a:pt x="139" y="35"/>
                    <a:pt x="139" y="35"/>
                  </a:cubicBezTo>
                  <a:cubicBezTo>
                    <a:pt x="142" y="35"/>
                    <a:pt x="145" y="33"/>
                    <a:pt x="145" y="30"/>
                  </a:cubicBezTo>
                  <a:cubicBezTo>
                    <a:pt x="148" y="0"/>
                    <a:pt x="148" y="0"/>
                    <a:pt x="148" y="0"/>
                  </a:cubicBezTo>
                  <a:lnTo>
                    <a:pt x="118" y="3"/>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4" name="Freeform 351"/>
          <p:cNvSpPr>
            <a:spLocks noEditPoints="1"/>
          </p:cNvSpPr>
          <p:nvPr/>
        </p:nvSpPr>
        <p:spPr bwMode="auto">
          <a:xfrm>
            <a:off x="6016326" y="4126581"/>
            <a:ext cx="74260" cy="349024"/>
          </a:xfrm>
          <a:custGeom>
            <a:avLst/>
            <a:gdLst>
              <a:gd name="T0" fmla="*/ 10 w 20"/>
              <a:gd name="T1" fmla="*/ 23 h 94"/>
              <a:gd name="T2" fmla="*/ 14 w 20"/>
              <a:gd name="T3" fmla="*/ 19 h 94"/>
              <a:gd name="T4" fmla="*/ 10 w 20"/>
              <a:gd name="T5" fmla="*/ 15 h 94"/>
              <a:gd name="T6" fmla="*/ 6 w 20"/>
              <a:gd name="T7" fmla="*/ 19 h 94"/>
              <a:gd name="T8" fmla="*/ 10 w 20"/>
              <a:gd name="T9" fmla="*/ 23 h 94"/>
              <a:gd name="T10" fmla="*/ 10 w 20"/>
              <a:gd name="T11" fmla="*/ 8 h 94"/>
              <a:gd name="T12" fmla="*/ 13 w 20"/>
              <a:gd name="T13" fmla="*/ 7 h 94"/>
              <a:gd name="T14" fmla="*/ 14 w 20"/>
              <a:gd name="T15" fmla="*/ 4 h 94"/>
              <a:gd name="T16" fmla="*/ 13 w 20"/>
              <a:gd name="T17" fmla="*/ 2 h 94"/>
              <a:gd name="T18" fmla="*/ 7 w 20"/>
              <a:gd name="T19" fmla="*/ 2 h 94"/>
              <a:gd name="T20" fmla="*/ 6 w 20"/>
              <a:gd name="T21" fmla="*/ 4 h 94"/>
              <a:gd name="T22" fmla="*/ 7 w 20"/>
              <a:gd name="T23" fmla="*/ 7 h 94"/>
              <a:gd name="T24" fmla="*/ 10 w 20"/>
              <a:gd name="T25" fmla="*/ 8 h 94"/>
              <a:gd name="T26" fmla="*/ 10 w 20"/>
              <a:gd name="T27" fmla="*/ 38 h 94"/>
              <a:gd name="T28" fmla="*/ 14 w 20"/>
              <a:gd name="T29" fmla="*/ 34 h 94"/>
              <a:gd name="T30" fmla="*/ 10 w 20"/>
              <a:gd name="T31" fmla="*/ 30 h 94"/>
              <a:gd name="T32" fmla="*/ 6 w 20"/>
              <a:gd name="T33" fmla="*/ 34 h 94"/>
              <a:gd name="T34" fmla="*/ 10 w 20"/>
              <a:gd name="T35" fmla="*/ 38 h 94"/>
              <a:gd name="T36" fmla="*/ 10 w 20"/>
              <a:gd name="T37" fmla="*/ 75 h 94"/>
              <a:gd name="T38" fmla="*/ 0 w 20"/>
              <a:gd name="T39" fmla="*/ 85 h 94"/>
              <a:gd name="T40" fmla="*/ 10 w 20"/>
              <a:gd name="T41" fmla="*/ 94 h 94"/>
              <a:gd name="T42" fmla="*/ 20 w 20"/>
              <a:gd name="T43" fmla="*/ 85 h 94"/>
              <a:gd name="T44" fmla="*/ 10 w 20"/>
              <a:gd name="T45" fmla="*/ 75 h 94"/>
              <a:gd name="T46" fmla="*/ 10 w 20"/>
              <a:gd name="T47" fmla="*/ 68 h 94"/>
              <a:gd name="T48" fmla="*/ 14 w 20"/>
              <a:gd name="T49" fmla="*/ 64 h 94"/>
              <a:gd name="T50" fmla="*/ 10 w 20"/>
              <a:gd name="T51" fmla="*/ 60 h 94"/>
              <a:gd name="T52" fmla="*/ 6 w 20"/>
              <a:gd name="T53" fmla="*/ 64 h 94"/>
              <a:gd name="T54" fmla="*/ 10 w 20"/>
              <a:gd name="T55" fmla="*/ 68 h 94"/>
              <a:gd name="T56" fmla="*/ 10 w 20"/>
              <a:gd name="T57" fmla="*/ 53 h 94"/>
              <a:gd name="T58" fmla="*/ 14 w 20"/>
              <a:gd name="T59" fmla="*/ 49 h 94"/>
              <a:gd name="T60" fmla="*/ 10 w 20"/>
              <a:gd name="T61" fmla="*/ 45 h 94"/>
              <a:gd name="T62" fmla="*/ 6 w 20"/>
              <a:gd name="T63" fmla="*/ 49 h 94"/>
              <a:gd name="T64" fmla="*/ 10 w 20"/>
              <a:gd name="T65" fmla="*/ 5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94">
                <a:moveTo>
                  <a:pt x="10" y="23"/>
                </a:moveTo>
                <a:cubicBezTo>
                  <a:pt x="12" y="23"/>
                  <a:pt x="14" y="22"/>
                  <a:pt x="14" y="19"/>
                </a:cubicBezTo>
                <a:cubicBezTo>
                  <a:pt x="14" y="17"/>
                  <a:pt x="12" y="15"/>
                  <a:pt x="10" y="15"/>
                </a:cubicBezTo>
                <a:cubicBezTo>
                  <a:pt x="8" y="15"/>
                  <a:pt x="6" y="17"/>
                  <a:pt x="6" y="19"/>
                </a:cubicBezTo>
                <a:cubicBezTo>
                  <a:pt x="6" y="22"/>
                  <a:pt x="8" y="23"/>
                  <a:pt x="10" y="23"/>
                </a:cubicBezTo>
                <a:close/>
                <a:moveTo>
                  <a:pt x="10" y="8"/>
                </a:moveTo>
                <a:cubicBezTo>
                  <a:pt x="11" y="8"/>
                  <a:pt x="12" y="8"/>
                  <a:pt x="13" y="7"/>
                </a:cubicBezTo>
                <a:cubicBezTo>
                  <a:pt x="14" y="6"/>
                  <a:pt x="14" y="5"/>
                  <a:pt x="14" y="4"/>
                </a:cubicBezTo>
                <a:cubicBezTo>
                  <a:pt x="14" y="3"/>
                  <a:pt x="14" y="2"/>
                  <a:pt x="13" y="2"/>
                </a:cubicBezTo>
                <a:cubicBezTo>
                  <a:pt x="11" y="0"/>
                  <a:pt x="9" y="0"/>
                  <a:pt x="7" y="2"/>
                </a:cubicBezTo>
                <a:cubicBezTo>
                  <a:pt x="6" y="2"/>
                  <a:pt x="6" y="3"/>
                  <a:pt x="6" y="4"/>
                </a:cubicBezTo>
                <a:cubicBezTo>
                  <a:pt x="6" y="5"/>
                  <a:pt x="6" y="6"/>
                  <a:pt x="7" y="7"/>
                </a:cubicBezTo>
                <a:cubicBezTo>
                  <a:pt x="8" y="8"/>
                  <a:pt x="9" y="8"/>
                  <a:pt x="10" y="8"/>
                </a:cubicBezTo>
                <a:close/>
                <a:moveTo>
                  <a:pt x="10" y="38"/>
                </a:moveTo>
                <a:cubicBezTo>
                  <a:pt x="12" y="38"/>
                  <a:pt x="14" y="36"/>
                  <a:pt x="14" y="34"/>
                </a:cubicBezTo>
                <a:cubicBezTo>
                  <a:pt x="14" y="32"/>
                  <a:pt x="12" y="30"/>
                  <a:pt x="10" y="30"/>
                </a:cubicBezTo>
                <a:cubicBezTo>
                  <a:pt x="8" y="30"/>
                  <a:pt x="6" y="32"/>
                  <a:pt x="6" y="34"/>
                </a:cubicBezTo>
                <a:cubicBezTo>
                  <a:pt x="6" y="36"/>
                  <a:pt x="8" y="38"/>
                  <a:pt x="10" y="38"/>
                </a:cubicBezTo>
                <a:close/>
                <a:moveTo>
                  <a:pt x="10" y="75"/>
                </a:moveTo>
                <a:cubicBezTo>
                  <a:pt x="5" y="75"/>
                  <a:pt x="0" y="79"/>
                  <a:pt x="0" y="85"/>
                </a:cubicBezTo>
                <a:cubicBezTo>
                  <a:pt x="0" y="90"/>
                  <a:pt x="5" y="94"/>
                  <a:pt x="10" y="94"/>
                </a:cubicBezTo>
                <a:cubicBezTo>
                  <a:pt x="15" y="94"/>
                  <a:pt x="20" y="90"/>
                  <a:pt x="20" y="85"/>
                </a:cubicBezTo>
                <a:cubicBezTo>
                  <a:pt x="20" y="79"/>
                  <a:pt x="15" y="75"/>
                  <a:pt x="10" y="75"/>
                </a:cubicBezTo>
                <a:close/>
                <a:moveTo>
                  <a:pt x="10" y="68"/>
                </a:moveTo>
                <a:cubicBezTo>
                  <a:pt x="12" y="68"/>
                  <a:pt x="14" y="66"/>
                  <a:pt x="14" y="64"/>
                </a:cubicBezTo>
                <a:cubicBezTo>
                  <a:pt x="14" y="62"/>
                  <a:pt x="12" y="60"/>
                  <a:pt x="10" y="60"/>
                </a:cubicBezTo>
                <a:cubicBezTo>
                  <a:pt x="8" y="60"/>
                  <a:pt x="6" y="62"/>
                  <a:pt x="6" y="64"/>
                </a:cubicBezTo>
                <a:cubicBezTo>
                  <a:pt x="6" y="66"/>
                  <a:pt x="8" y="68"/>
                  <a:pt x="10" y="68"/>
                </a:cubicBezTo>
                <a:close/>
                <a:moveTo>
                  <a:pt x="10" y="53"/>
                </a:moveTo>
                <a:cubicBezTo>
                  <a:pt x="12" y="53"/>
                  <a:pt x="14" y="51"/>
                  <a:pt x="14" y="49"/>
                </a:cubicBezTo>
                <a:cubicBezTo>
                  <a:pt x="14" y="47"/>
                  <a:pt x="12" y="45"/>
                  <a:pt x="10" y="45"/>
                </a:cubicBezTo>
                <a:cubicBezTo>
                  <a:pt x="8" y="45"/>
                  <a:pt x="6" y="47"/>
                  <a:pt x="6" y="49"/>
                </a:cubicBezTo>
                <a:cubicBezTo>
                  <a:pt x="6" y="51"/>
                  <a:pt x="8" y="53"/>
                  <a:pt x="10" y="53"/>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25" name="组合 24"/>
          <p:cNvGrpSpPr/>
          <p:nvPr/>
        </p:nvGrpSpPr>
        <p:grpSpPr>
          <a:xfrm>
            <a:off x="5474226" y="2819600"/>
            <a:ext cx="1158461" cy="1321834"/>
            <a:chOff x="5516771" y="3530800"/>
            <a:chExt cx="1158461" cy="1321834"/>
          </a:xfrm>
        </p:grpSpPr>
        <p:sp>
          <p:nvSpPr>
            <p:cNvPr id="26" name="Freeform 350"/>
            <p:cNvSpPr/>
            <p:nvPr/>
          </p:nvSpPr>
          <p:spPr bwMode="auto">
            <a:xfrm>
              <a:off x="5516771" y="3530800"/>
              <a:ext cx="1158461" cy="1321834"/>
            </a:xfrm>
            <a:custGeom>
              <a:avLst/>
              <a:gdLst>
                <a:gd name="T0" fmla="*/ 256 w 312"/>
                <a:gd name="T1" fmla="*/ 256 h 356"/>
                <a:gd name="T2" fmla="*/ 156 w 312"/>
                <a:gd name="T3" fmla="*/ 356 h 356"/>
                <a:gd name="T4" fmla="*/ 56 w 312"/>
                <a:gd name="T5" fmla="*/ 256 h 356"/>
                <a:gd name="T6" fmla="*/ 56 w 312"/>
                <a:gd name="T7" fmla="*/ 56 h 356"/>
                <a:gd name="T8" fmla="*/ 256 w 312"/>
                <a:gd name="T9" fmla="*/ 56 h 356"/>
                <a:gd name="T10" fmla="*/ 256 w 312"/>
                <a:gd name="T11" fmla="*/ 256 h 356"/>
              </a:gdLst>
              <a:ahLst/>
              <a:cxnLst>
                <a:cxn ang="0">
                  <a:pos x="T0" y="T1"/>
                </a:cxn>
                <a:cxn ang="0">
                  <a:pos x="T2" y="T3"/>
                </a:cxn>
                <a:cxn ang="0">
                  <a:pos x="T4" y="T5"/>
                </a:cxn>
                <a:cxn ang="0">
                  <a:pos x="T6" y="T7"/>
                </a:cxn>
                <a:cxn ang="0">
                  <a:pos x="T8" y="T9"/>
                </a:cxn>
                <a:cxn ang="0">
                  <a:pos x="T10" y="T11"/>
                </a:cxn>
              </a:cxnLst>
              <a:rect l="0" t="0" r="r" b="b"/>
              <a:pathLst>
                <a:path w="312" h="356">
                  <a:moveTo>
                    <a:pt x="256" y="256"/>
                  </a:moveTo>
                  <a:cubicBezTo>
                    <a:pt x="156" y="356"/>
                    <a:pt x="156" y="356"/>
                    <a:pt x="156" y="356"/>
                  </a:cubicBezTo>
                  <a:cubicBezTo>
                    <a:pt x="56" y="256"/>
                    <a:pt x="56" y="256"/>
                    <a:pt x="56" y="256"/>
                  </a:cubicBezTo>
                  <a:cubicBezTo>
                    <a:pt x="0" y="201"/>
                    <a:pt x="0" y="111"/>
                    <a:pt x="56" y="56"/>
                  </a:cubicBezTo>
                  <a:cubicBezTo>
                    <a:pt x="111" y="0"/>
                    <a:pt x="201" y="0"/>
                    <a:pt x="256" y="56"/>
                  </a:cubicBezTo>
                  <a:cubicBezTo>
                    <a:pt x="312" y="111"/>
                    <a:pt x="312" y="201"/>
                    <a:pt x="256" y="256"/>
                  </a:cubicBez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7" name="Freeform 352"/>
            <p:cNvSpPr>
              <a:spLocks noEditPoints="1"/>
            </p:cNvSpPr>
            <p:nvPr/>
          </p:nvSpPr>
          <p:spPr bwMode="auto">
            <a:xfrm>
              <a:off x="5873221" y="3861258"/>
              <a:ext cx="445562" cy="556953"/>
            </a:xfrm>
            <a:custGeom>
              <a:avLst/>
              <a:gdLst>
                <a:gd name="T0" fmla="*/ 172 w 240"/>
                <a:gd name="T1" fmla="*/ 50 h 300"/>
                <a:gd name="T2" fmla="*/ 42 w 240"/>
                <a:gd name="T3" fmla="*/ 50 h 300"/>
                <a:gd name="T4" fmla="*/ 42 w 240"/>
                <a:gd name="T5" fmla="*/ 68 h 300"/>
                <a:gd name="T6" fmla="*/ 172 w 240"/>
                <a:gd name="T7" fmla="*/ 68 h 300"/>
                <a:gd name="T8" fmla="*/ 172 w 240"/>
                <a:gd name="T9" fmla="*/ 50 h 300"/>
                <a:gd name="T10" fmla="*/ 214 w 240"/>
                <a:gd name="T11" fmla="*/ 26 h 300"/>
                <a:gd name="T12" fmla="*/ 214 w 240"/>
                <a:gd name="T13" fmla="*/ 0 h 300"/>
                <a:gd name="T14" fmla="*/ 0 w 240"/>
                <a:gd name="T15" fmla="*/ 0 h 300"/>
                <a:gd name="T16" fmla="*/ 0 w 240"/>
                <a:gd name="T17" fmla="*/ 274 h 300"/>
                <a:gd name="T18" fmla="*/ 26 w 240"/>
                <a:gd name="T19" fmla="*/ 274 h 300"/>
                <a:gd name="T20" fmla="*/ 26 w 240"/>
                <a:gd name="T21" fmla="*/ 300 h 300"/>
                <a:gd name="T22" fmla="*/ 240 w 240"/>
                <a:gd name="T23" fmla="*/ 300 h 300"/>
                <a:gd name="T24" fmla="*/ 240 w 240"/>
                <a:gd name="T25" fmla="*/ 26 h 300"/>
                <a:gd name="T26" fmla="*/ 214 w 240"/>
                <a:gd name="T27" fmla="*/ 26 h 300"/>
                <a:gd name="T28" fmla="*/ 16 w 240"/>
                <a:gd name="T29" fmla="*/ 260 h 300"/>
                <a:gd name="T30" fmla="*/ 16 w 240"/>
                <a:gd name="T31" fmla="*/ 14 h 300"/>
                <a:gd name="T32" fmla="*/ 198 w 240"/>
                <a:gd name="T33" fmla="*/ 14 h 300"/>
                <a:gd name="T34" fmla="*/ 198 w 240"/>
                <a:gd name="T35" fmla="*/ 196 h 300"/>
                <a:gd name="T36" fmla="*/ 136 w 240"/>
                <a:gd name="T37" fmla="*/ 196 h 300"/>
                <a:gd name="T38" fmla="*/ 136 w 240"/>
                <a:gd name="T39" fmla="*/ 260 h 300"/>
                <a:gd name="T40" fmla="*/ 16 w 240"/>
                <a:gd name="T41" fmla="*/ 260 h 300"/>
                <a:gd name="T42" fmla="*/ 224 w 240"/>
                <a:gd name="T43" fmla="*/ 286 h 300"/>
                <a:gd name="T44" fmla="*/ 42 w 240"/>
                <a:gd name="T45" fmla="*/ 286 h 300"/>
                <a:gd name="T46" fmla="*/ 42 w 240"/>
                <a:gd name="T47" fmla="*/ 274 h 300"/>
                <a:gd name="T48" fmla="*/ 142 w 240"/>
                <a:gd name="T49" fmla="*/ 274 h 300"/>
                <a:gd name="T50" fmla="*/ 214 w 240"/>
                <a:gd name="T51" fmla="*/ 204 h 300"/>
                <a:gd name="T52" fmla="*/ 214 w 240"/>
                <a:gd name="T53" fmla="*/ 40 h 300"/>
                <a:gd name="T54" fmla="*/ 224 w 240"/>
                <a:gd name="T55" fmla="*/ 40 h 300"/>
                <a:gd name="T56" fmla="*/ 224 w 240"/>
                <a:gd name="T57" fmla="*/ 286 h 300"/>
                <a:gd name="T58" fmla="*/ 172 w 240"/>
                <a:gd name="T59" fmla="*/ 86 h 300"/>
                <a:gd name="T60" fmla="*/ 42 w 240"/>
                <a:gd name="T61" fmla="*/ 86 h 300"/>
                <a:gd name="T62" fmla="*/ 42 w 240"/>
                <a:gd name="T63" fmla="*/ 104 h 300"/>
                <a:gd name="T64" fmla="*/ 172 w 240"/>
                <a:gd name="T65" fmla="*/ 104 h 300"/>
                <a:gd name="T66" fmla="*/ 172 w 240"/>
                <a:gd name="T67" fmla="*/ 86 h 300"/>
                <a:gd name="T68" fmla="*/ 42 w 240"/>
                <a:gd name="T69" fmla="*/ 178 h 300"/>
                <a:gd name="T70" fmla="*/ 106 w 240"/>
                <a:gd name="T71" fmla="*/ 178 h 300"/>
                <a:gd name="T72" fmla="*/ 106 w 240"/>
                <a:gd name="T73" fmla="*/ 160 h 300"/>
                <a:gd name="T74" fmla="*/ 42 w 240"/>
                <a:gd name="T75" fmla="*/ 160 h 300"/>
                <a:gd name="T76" fmla="*/ 42 w 240"/>
                <a:gd name="T77" fmla="*/ 178 h 300"/>
                <a:gd name="T78" fmla="*/ 172 w 240"/>
                <a:gd name="T79" fmla="*/ 124 h 300"/>
                <a:gd name="T80" fmla="*/ 42 w 240"/>
                <a:gd name="T81" fmla="*/ 124 h 300"/>
                <a:gd name="T82" fmla="*/ 42 w 240"/>
                <a:gd name="T83" fmla="*/ 142 h 300"/>
                <a:gd name="T84" fmla="*/ 172 w 240"/>
                <a:gd name="T85" fmla="*/ 142 h 300"/>
                <a:gd name="T86" fmla="*/ 172 w 240"/>
                <a:gd name="T87" fmla="*/ 12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0" h="300">
                  <a:moveTo>
                    <a:pt x="172" y="50"/>
                  </a:moveTo>
                  <a:lnTo>
                    <a:pt x="42" y="50"/>
                  </a:lnTo>
                  <a:lnTo>
                    <a:pt x="42" y="68"/>
                  </a:lnTo>
                  <a:lnTo>
                    <a:pt x="172" y="68"/>
                  </a:lnTo>
                  <a:lnTo>
                    <a:pt x="172" y="50"/>
                  </a:lnTo>
                  <a:close/>
                  <a:moveTo>
                    <a:pt x="214" y="26"/>
                  </a:moveTo>
                  <a:lnTo>
                    <a:pt x="214" y="0"/>
                  </a:lnTo>
                  <a:lnTo>
                    <a:pt x="0" y="0"/>
                  </a:lnTo>
                  <a:lnTo>
                    <a:pt x="0" y="274"/>
                  </a:lnTo>
                  <a:lnTo>
                    <a:pt x="26" y="274"/>
                  </a:lnTo>
                  <a:lnTo>
                    <a:pt x="26" y="300"/>
                  </a:lnTo>
                  <a:lnTo>
                    <a:pt x="240" y="300"/>
                  </a:lnTo>
                  <a:lnTo>
                    <a:pt x="240" y="26"/>
                  </a:lnTo>
                  <a:lnTo>
                    <a:pt x="214" y="26"/>
                  </a:lnTo>
                  <a:close/>
                  <a:moveTo>
                    <a:pt x="16" y="260"/>
                  </a:moveTo>
                  <a:lnTo>
                    <a:pt x="16" y="14"/>
                  </a:lnTo>
                  <a:lnTo>
                    <a:pt x="198" y="14"/>
                  </a:lnTo>
                  <a:lnTo>
                    <a:pt x="198" y="196"/>
                  </a:lnTo>
                  <a:lnTo>
                    <a:pt x="136" y="196"/>
                  </a:lnTo>
                  <a:lnTo>
                    <a:pt x="136" y="260"/>
                  </a:lnTo>
                  <a:lnTo>
                    <a:pt x="16" y="260"/>
                  </a:lnTo>
                  <a:close/>
                  <a:moveTo>
                    <a:pt x="224" y="286"/>
                  </a:moveTo>
                  <a:lnTo>
                    <a:pt x="42" y="286"/>
                  </a:lnTo>
                  <a:lnTo>
                    <a:pt x="42" y="274"/>
                  </a:lnTo>
                  <a:lnTo>
                    <a:pt x="142" y="274"/>
                  </a:lnTo>
                  <a:lnTo>
                    <a:pt x="214" y="204"/>
                  </a:lnTo>
                  <a:lnTo>
                    <a:pt x="214" y="40"/>
                  </a:lnTo>
                  <a:lnTo>
                    <a:pt x="224" y="40"/>
                  </a:lnTo>
                  <a:lnTo>
                    <a:pt x="224" y="286"/>
                  </a:lnTo>
                  <a:close/>
                  <a:moveTo>
                    <a:pt x="172" y="86"/>
                  </a:moveTo>
                  <a:lnTo>
                    <a:pt x="42" y="86"/>
                  </a:lnTo>
                  <a:lnTo>
                    <a:pt x="42" y="104"/>
                  </a:lnTo>
                  <a:lnTo>
                    <a:pt x="172" y="104"/>
                  </a:lnTo>
                  <a:lnTo>
                    <a:pt x="172" y="86"/>
                  </a:lnTo>
                  <a:close/>
                  <a:moveTo>
                    <a:pt x="42" y="178"/>
                  </a:moveTo>
                  <a:lnTo>
                    <a:pt x="106" y="178"/>
                  </a:lnTo>
                  <a:lnTo>
                    <a:pt x="106" y="160"/>
                  </a:lnTo>
                  <a:lnTo>
                    <a:pt x="42" y="160"/>
                  </a:lnTo>
                  <a:lnTo>
                    <a:pt x="42" y="178"/>
                  </a:lnTo>
                  <a:close/>
                  <a:moveTo>
                    <a:pt x="172" y="124"/>
                  </a:moveTo>
                  <a:lnTo>
                    <a:pt x="42" y="124"/>
                  </a:lnTo>
                  <a:lnTo>
                    <a:pt x="42" y="142"/>
                  </a:lnTo>
                  <a:lnTo>
                    <a:pt x="172" y="142"/>
                  </a:lnTo>
                  <a:lnTo>
                    <a:pt x="172" y="124"/>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8" name="Freeform 354"/>
          <p:cNvSpPr>
            <a:spLocks noEditPoints="1"/>
          </p:cNvSpPr>
          <p:nvPr/>
        </p:nvSpPr>
        <p:spPr bwMode="auto">
          <a:xfrm>
            <a:off x="9686642" y="4126581"/>
            <a:ext cx="70547" cy="349024"/>
          </a:xfrm>
          <a:custGeom>
            <a:avLst/>
            <a:gdLst>
              <a:gd name="T0" fmla="*/ 10 w 19"/>
              <a:gd name="T1" fmla="*/ 38 h 94"/>
              <a:gd name="T2" fmla="*/ 14 w 19"/>
              <a:gd name="T3" fmla="*/ 34 h 94"/>
              <a:gd name="T4" fmla="*/ 10 w 19"/>
              <a:gd name="T5" fmla="*/ 30 h 94"/>
              <a:gd name="T6" fmla="*/ 6 w 19"/>
              <a:gd name="T7" fmla="*/ 34 h 94"/>
              <a:gd name="T8" fmla="*/ 10 w 19"/>
              <a:gd name="T9" fmla="*/ 38 h 94"/>
              <a:gd name="T10" fmla="*/ 10 w 19"/>
              <a:gd name="T11" fmla="*/ 23 h 94"/>
              <a:gd name="T12" fmla="*/ 14 w 19"/>
              <a:gd name="T13" fmla="*/ 19 h 94"/>
              <a:gd name="T14" fmla="*/ 10 w 19"/>
              <a:gd name="T15" fmla="*/ 15 h 94"/>
              <a:gd name="T16" fmla="*/ 6 w 19"/>
              <a:gd name="T17" fmla="*/ 19 h 94"/>
              <a:gd name="T18" fmla="*/ 10 w 19"/>
              <a:gd name="T19" fmla="*/ 23 h 94"/>
              <a:gd name="T20" fmla="*/ 10 w 19"/>
              <a:gd name="T21" fmla="*/ 8 h 94"/>
              <a:gd name="T22" fmla="*/ 13 w 19"/>
              <a:gd name="T23" fmla="*/ 7 h 94"/>
              <a:gd name="T24" fmla="*/ 14 w 19"/>
              <a:gd name="T25" fmla="*/ 4 h 94"/>
              <a:gd name="T26" fmla="*/ 13 w 19"/>
              <a:gd name="T27" fmla="*/ 2 h 94"/>
              <a:gd name="T28" fmla="*/ 7 w 19"/>
              <a:gd name="T29" fmla="*/ 2 h 94"/>
              <a:gd name="T30" fmla="*/ 6 w 19"/>
              <a:gd name="T31" fmla="*/ 4 h 94"/>
              <a:gd name="T32" fmla="*/ 7 w 19"/>
              <a:gd name="T33" fmla="*/ 7 h 94"/>
              <a:gd name="T34" fmla="*/ 10 w 19"/>
              <a:gd name="T35" fmla="*/ 8 h 94"/>
              <a:gd name="T36" fmla="*/ 10 w 19"/>
              <a:gd name="T37" fmla="*/ 68 h 94"/>
              <a:gd name="T38" fmla="*/ 14 w 19"/>
              <a:gd name="T39" fmla="*/ 64 h 94"/>
              <a:gd name="T40" fmla="*/ 10 w 19"/>
              <a:gd name="T41" fmla="*/ 60 h 94"/>
              <a:gd name="T42" fmla="*/ 6 w 19"/>
              <a:gd name="T43" fmla="*/ 64 h 94"/>
              <a:gd name="T44" fmla="*/ 10 w 19"/>
              <a:gd name="T45" fmla="*/ 68 h 94"/>
              <a:gd name="T46" fmla="*/ 10 w 19"/>
              <a:gd name="T47" fmla="*/ 53 h 94"/>
              <a:gd name="T48" fmla="*/ 14 w 19"/>
              <a:gd name="T49" fmla="*/ 49 h 94"/>
              <a:gd name="T50" fmla="*/ 10 w 19"/>
              <a:gd name="T51" fmla="*/ 45 h 94"/>
              <a:gd name="T52" fmla="*/ 6 w 19"/>
              <a:gd name="T53" fmla="*/ 49 h 94"/>
              <a:gd name="T54" fmla="*/ 10 w 19"/>
              <a:gd name="T55" fmla="*/ 53 h 94"/>
              <a:gd name="T56" fmla="*/ 10 w 19"/>
              <a:gd name="T57" fmla="*/ 75 h 94"/>
              <a:gd name="T58" fmla="*/ 0 w 19"/>
              <a:gd name="T59" fmla="*/ 85 h 94"/>
              <a:gd name="T60" fmla="*/ 10 w 19"/>
              <a:gd name="T61" fmla="*/ 94 h 94"/>
              <a:gd name="T62" fmla="*/ 19 w 19"/>
              <a:gd name="T63" fmla="*/ 85 h 94"/>
              <a:gd name="T64" fmla="*/ 10 w 19"/>
              <a:gd name="T6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10" y="38"/>
                </a:moveTo>
                <a:cubicBezTo>
                  <a:pt x="12" y="38"/>
                  <a:pt x="14" y="36"/>
                  <a:pt x="14" y="34"/>
                </a:cubicBezTo>
                <a:cubicBezTo>
                  <a:pt x="14" y="32"/>
                  <a:pt x="12" y="30"/>
                  <a:pt x="10" y="30"/>
                </a:cubicBezTo>
                <a:cubicBezTo>
                  <a:pt x="8" y="30"/>
                  <a:pt x="6" y="32"/>
                  <a:pt x="6" y="34"/>
                </a:cubicBezTo>
                <a:cubicBezTo>
                  <a:pt x="6" y="36"/>
                  <a:pt x="8" y="38"/>
                  <a:pt x="10" y="38"/>
                </a:cubicBezTo>
                <a:close/>
                <a:moveTo>
                  <a:pt x="10" y="23"/>
                </a:moveTo>
                <a:cubicBezTo>
                  <a:pt x="12" y="23"/>
                  <a:pt x="14" y="22"/>
                  <a:pt x="14" y="19"/>
                </a:cubicBezTo>
                <a:cubicBezTo>
                  <a:pt x="14" y="17"/>
                  <a:pt x="12" y="15"/>
                  <a:pt x="10" y="15"/>
                </a:cubicBezTo>
                <a:cubicBezTo>
                  <a:pt x="8" y="15"/>
                  <a:pt x="6" y="17"/>
                  <a:pt x="6" y="19"/>
                </a:cubicBezTo>
                <a:cubicBezTo>
                  <a:pt x="6" y="22"/>
                  <a:pt x="8" y="23"/>
                  <a:pt x="10" y="23"/>
                </a:cubicBezTo>
                <a:close/>
                <a:moveTo>
                  <a:pt x="10" y="8"/>
                </a:moveTo>
                <a:cubicBezTo>
                  <a:pt x="11" y="8"/>
                  <a:pt x="12" y="8"/>
                  <a:pt x="13" y="7"/>
                </a:cubicBezTo>
                <a:cubicBezTo>
                  <a:pt x="13" y="6"/>
                  <a:pt x="14" y="5"/>
                  <a:pt x="14" y="4"/>
                </a:cubicBezTo>
                <a:cubicBezTo>
                  <a:pt x="14" y="3"/>
                  <a:pt x="13" y="2"/>
                  <a:pt x="13" y="2"/>
                </a:cubicBezTo>
                <a:cubicBezTo>
                  <a:pt x="11" y="0"/>
                  <a:pt x="8" y="0"/>
                  <a:pt x="7" y="2"/>
                </a:cubicBezTo>
                <a:cubicBezTo>
                  <a:pt x="6" y="2"/>
                  <a:pt x="6" y="3"/>
                  <a:pt x="6" y="4"/>
                </a:cubicBezTo>
                <a:cubicBezTo>
                  <a:pt x="6" y="5"/>
                  <a:pt x="6" y="6"/>
                  <a:pt x="7" y="7"/>
                </a:cubicBezTo>
                <a:cubicBezTo>
                  <a:pt x="8" y="8"/>
                  <a:pt x="9" y="8"/>
                  <a:pt x="10" y="8"/>
                </a:cubicBezTo>
                <a:close/>
                <a:moveTo>
                  <a:pt x="10" y="68"/>
                </a:moveTo>
                <a:cubicBezTo>
                  <a:pt x="12" y="68"/>
                  <a:pt x="14" y="66"/>
                  <a:pt x="14" y="64"/>
                </a:cubicBezTo>
                <a:cubicBezTo>
                  <a:pt x="14" y="62"/>
                  <a:pt x="12" y="60"/>
                  <a:pt x="10" y="60"/>
                </a:cubicBezTo>
                <a:cubicBezTo>
                  <a:pt x="8" y="60"/>
                  <a:pt x="6" y="62"/>
                  <a:pt x="6" y="64"/>
                </a:cubicBezTo>
                <a:cubicBezTo>
                  <a:pt x="6" y="66"/>
                  <a:pt x="8" y="68"/>
                  <a:pt x="10" y="68"/>
                </a:cubicBezTo>
                <a:close/>
                <a:moveTo>
                  <a:pt x="10" y="53"/>
                </a:moveTo>
                <a:cubicBezTo>
                  <a:pt x="12" y="53"/>
                  <a:pt x="14" y="51"/>
                  <a:pt x="14" y="49"/>
                </a:cubicBezTo>
                <a:cubicBezTo>
                  <a:pt x="14" y="47"/>
                  <a:pt x="12" y="45"/>
                  <a:pt x="10" y="45"/>
                </a:cubicBezTo>
                <a:cubicBezTo>
                  <a:pt x="8" y="45"/>
                  <a:pt x="6" y="47"/>
                  <a:pt x="6" y="49"/>
                </a:cubicBezTo>
                <a:cubicBezTo>
                  <a:pt x="6" y="51"/>
                  <a:pt x="8" y="53"/>
                  <a:pt x="10" y="53"/>
                </a:cubicBezTo>
                <a:close/>
                <a:moveTo>
                  <a:pt x="10" y="75"/>
                </a:moveTo>
                <a:cubicBezTo>
                  <a:pt x="4" y="75"/>
                  <a:pt x="0" y="79"/>
                  <a:pt x="0" y="85"/>
                </a:cubicBezTo>
                <a:cubicBezTo>
                  <a:pt x="0" y="90"/>
                  <a:pt x="4" y="94"/>
                  <a:pt x="10" y="94"/>
                </a:cubicBezTo>
                <a:cubicBezTo>
                  <a:pt x="15" y="94"/>
                  <a:pt x="19" y="90"/>
                  <a:pt x="19" y="85"/>
                </a:cubicBezTo>
                <a:cubicBezTo>
                  <a:pt x="19" y="79"/>
                  <a:pt x="15" y="75"/>
                  <a:pt x="10" y="75"/>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29" name="组合 28"/>
          <p:cNvGrpSpPr/>
          <p:nvPr/>
        </p:nvGrpSpPr>
        <p:grpSpPr>
          <a:xfrm>
            <a:off x="9144542" y="2819600"/>
            <a:ext cx="1154748" cy="1321834"/>
            <a:chOff x="9187087" y="3530800"/>
            <a:chExt cx="1154748" cy="1321834"/>
          </a:xfrm>
        </p:grpSpPr>
        <p:sp>
          <p:nvSpPr>
            <p:cNvPr id="30" name="Freeform 353"/>
            <p:cNvSpPr/>
            <p:nvPr/>
          </p:nvSpPr>
          <p:spPr bwMode="auto">
            <a:xfrm>
              <a:off x="9187087" y="3530800"/>
              <a:ext cx="1154748" cy="1321834"/>
            </a:xfrm>
            <a:custGeom>
              <a:avLst/>
              <a:gdLst>
                <a:gd name="T0" fmla="*/ 256 w 311"/>
                <a:gd name="T1" fmla="*/ 256 h 356"/>
                <a:gd name="T2" fmla="*/ 156 w 311"/>
                <a:gd name="T3" fmla="*/ 356 h 356"/>
                <a:gd name="T4" fmla="*/ 56 w 311"/>
                <a:gd name="T5" fmla="*/ 256 h 356"/>
                <a:gd name="T6" fmla="*/ 56 w 311"/>
                <a:gd name="T7" fmla="*/ 56 h 356"/>
                <a:gd name="T8" fmla="*/ 256 w 311"/>
                <a:gd name="T9" fmla="*/ 56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6" y="356"/>
                    <a:pt x="156" y="356"/>
                    <a:pt x="156" y="356"/>
                  </a:cubicBezTo>
                  <a:cubicBezTo>
                    <a:pt x="56" y="256"/>
                    <a:pt x="56" y="256"/>
                    <a:pt x="56" y="256"/>
                  </a:cubicBezTo>
                  <a:cubicBezTo>
                    <a:pt x="0" y="201"/>
                    <a:pt x="0" y="111"/>
                    <a:pt x="56" y="56"/>
                  </a:cubicBezTo>
                  <a:cubicBezTo>
                    <a:pt x="111" y="0"/>
                    <a:pt x="201" y="0"/>
                    <a:pt x="256" y="56"/>
                  </a:cubicBezTo>
                  <a:cubicBezTo>
                    <a:pt x="311" y="111"/>
                    <a:pt x="311" y="201"/>
                    <a:pt x="256" y="256"/>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1" name="Freeform 355"/>
            <p:cNvSpPr>
              <a:spLocks noEditPoints="1"/>
            </p:cNvSpPr>
            <p:nvPr/>
          </p:nvSpPr>
          <p:spPr bwMode="auto">
            <a:xfrm>
              <a:off x="9491554" y="3835267"/>
              <a:ext cx="545813" cy="608935"/>
            </a:xfrm>
            <a:custGeom>
              <a:avLst/>
              <a:gdLst>
                <a:gd name="T0" fmla="*/ 80 w 147"/>
                <a:gd name="T1" fmla="*/ 91 h 164"/>
                <a:gd name="T2" fmla="*/ 80 w 147"/>
                <a:gd name="T3" fmla="*/ 90 h 164"/>
                <a:gd name="T4" fmla="*/ 80 w 147"/>
                <a:gd name="T5" fmla="*/ 57 h 164"/>
                <a:gd name="T6" fmla="*/ 74 w 147"/>
                <a:gd name="T7" fmla="*/ 51 h 164"/>
                <a:gd name="T8" fmla="*/ 67 w 147"/>
                <a:gd name="T9" fmla="*/ 57 h 164"/>
                <a:gd name="T10" fmla="*/ 67 w 147"/>
                <a:gd name="T11" fmla="*/ 90 h 164"/>
                <a:gd name="T12" fmla="*/ 74 w 147"/>
                <a:gd name="T13" fmla="*/ 97 h 164"/>
                <a:gd name="T14" fmla="*/ 75 w 147"/>
                <a:gd name="T15" fmla="*/ 97 h 164"/>
                <a:gd name="T16" fmla="*/ 104 w 147"/>
                <a:gd name="T17" fmla="*/ 126 h 164"/>
                <a:gd name="T18" fmla="*/ 107 w 147"/>
                <a:gd name="T19" fmla="*/ 127 h 164"/>
                <a:gd name="T20" fmla="*/ 110 w 147"/>
                <a:gd name="T21" fmla="*/ 126 h 164"/>
                <a:gd name="T22" fmla="*/ 110 w 147"/>
                <a:gd name="T23" fmla="*/ 121 h 164"/>
                <a:gd name="T24" fmla="*/ 80 w 147"/>
                <a:gd name="T25" fmla="*/ 91 h 164"/>
                <a:gd name="T26" fmla="*/ 119 w 147"/>
                <a:gd name="T27" fmla="*/ 32 h 164"/>
                <a:gd name="T28" fmla="*/ 124 w 147"/>
                <a:gd name="T29" fmla="*/ 25 h 164"/>
                <a:gd name="T30" fmla="*/ 125 w 147"/>
                <a:gd name="T31" fmla="*/ 26 h 164"/>
                <a:gd name="T32" fmla="*/ 129 w 147"/>
                <a:gd name="T33" fmla="*/ 27 h 164"/>
                <a:gd name="T34" fmla="*/ 132 w 147"/>
                <a:gd name="T35" fmla="*/ 24 h 164"/>
                <a:gd name="T36" fmla="*/ 135 w 147"/>
                <a:gd name="T37" fmla="*/ 19 h 164"/>
                <a:gd name="T38" fmla="*/ 133 w 147"/>
                <a:gd name="T39" fmla="*/ 13 h 164"/>
                <a:gd name="T40" fmla="*/ 112 w 147"/>
                <a:gd name="T41" fmla="*/ 1 h 164"/>
                <a:gd name="T42" fmla="*/ 106 w 147"/>
                <a:gd name="T43" fmla="*/ 2 h 164"/>
                <a:gd name="T44" fmla="*/ 103 w 147"/>
                <a:gd name="T45" fmla="*/ 8 h 164"/>
                <a:gd name="T46" fmla="*/ 103 w 147"/>
                <a:gd name="T47" fmla="*/ 11 h 164"/>
                <a:gd name="T48" fmla="*/ 105 w 147"/>
                <a:gd name="T49" fmla="*/ 14 h 164"/>
                <a:gd name="T50" fmla="*/ 106 w 147"/>
                <a:gd name="T51" fmla="*/ 15 h 164"/>
                <a:gd name="T52" fmla="*/ 102 w 147"/>
                <a:gd name="T53" fmla="*/ 22 h 164"/>
                <a:gd name="T54" fmla="*/ 74 w 147"/>
                <a:gd name="T55" fmla="*/ 16 h 164"/>
                <a:gd name="T56" fmla="*/ 45 w 147"/>
                <a:gd name="T57" fmla="*/ 22 h 164"/>
                <a:gd name="T58" fmla="*/ 41 w 147"/>
                <a:gd name="T59" fmla="*/ 15 h 164"/>
                <a:gd name="T60" fmla="*/ 43 w 147"/>
                <a:gd name="T61" fmla="*/ 14 h 164"/>
                <a:gd name="T62" fmla="*/ 45 w 147"/>
                <a:gd name="T63" fmla="*/ 11 h 164"/>
                <a:gd name="T64" fmla="*/ 44 w 147"/>
                <a:gd name="T65" fmla="*/ 8 h 164"/>
                <a:gd name="T66" fmla="*/ 41 w 147"/>
                <a:gd name="T67" fmla="*/ 2 h 164"/>
                <a:gd name="T68" fmla="*/ 35 w 147"/>
                <a:gd name="T69" fmla="*/ 1 h 164"/>
                <a:gd name="T70" fmla="*/ 14 w 147"/>
                <a:gd name="T71" fmla="*/ 13 h 164"/>
                <a:gd name="T72" fmla="*/ 13 w 147"/>
                <a:gd name="T73" fmla="*/ 19 h 164"/>
                <a:gd name="T74" fmla="*/ 16 w 147"/>
                <a:gd name="T75" fmla="*/ 24 h 164"/>
                <a:gd name="T76" fmla="*/ 19 w 147"/>
                <a:gd name="T77" fmla="*/ 27 h 164"/>
                <a:gd name="T78" fmla="*/ 22 w 147"/>
                <a:gd name="T79" fmla="*/ 26 h 164"/>
                <a:gd name="T80" fmla="*/ 24 w 147"/>
                <a:gd name="T81" fmla="*/ 25 h 164"/>
                <a:gd name="T82" fmla="*/ 28 w 147"/>
                <a:gd name="T83" fmla="*/ 32 h 164"/>
                <a:gd name="T84" fmla="*/ 0 w 147"/>
                <a:gd name="T85" fmla="*/ 90 h 164"/>
                <a:gd name="T86" fmla="*/ 74 w 147"/>
                <a:gd name="T87" fmla="*/ 164 h 164"/>
                <a:gd name="T88" fmla="*/ 147 w 147"/>
                <a:gd name="T89" fmla="*/ 90 h 164"/>
                <a:gd name="T90" fmla="*/ 119 w 147"/>
                <a:gd name="T91" fmla="*/ 32 h 164"/>
                <a:gd name="T92" fmla="*/ 74 w 147"/>
                <a:gd name="T93" fmla="*/ 150 h 164"/>
                <a:gd name="T94" fmla="*/ 14 w 147"/>
                <a:gd name="T95" fmla="*/ 90 h 164"/>
                <a:gd name="T96" fmla="*/ 74 w 147"/>
                <a:gd name="T97" fmla="*/ 31 h 164"/>
                <a:gd name="T98" fmla="*/ 133 w 147"/>
                <a:gd name="T99" fmla="*/ 90 h 164"/>
                <a:gd name="T100" fmla="*/ 74 w 147"/>
                <a:gd name="T101" fmla="*/ 15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7" h="164">
                  <a:moveTo>
                    <a:pt x="80" y="91"/>
                  </a:moveTo>
                  <a:cubicBezTo>
                    <a:pt x="80" y="91"/>
                    <a:pt x="80" y="91"/>
                    <a:pt x="80" y="90"/>
                  </a:cubicBezTo>
                  <a:cubicBezTo>
                    <a:pt x="80" y="57"/>
                    <a:pt x="80" y="57"/>
                    <a:pt x="80" y="57"/>
                  </a:cubicBezTo>
                  <a:cubicBezTo>
                    <a:pt x="80" y="53"/>
                    <a:pt x="77" y="51"/>
                    <a:pt x="74" y="51"/>
                  </a:cubicBezTo>
                  <a:cubicBezTo>
                    <a:pt x="70" y="51"/>
                    <a:pt x="67" y="53"/>
                    <a:pt x="67" y="57"/>
                  </a:cubicBezTo>
                  <a:cubicBezTo>
                    <a:pt x="67" y="90"/>
                    <a:pt x="67" y="90"/>
                    <a:pt x="67" y="90"/>
                  </a:cubicBezTo>
                  <a:cubicBezTo>
                    <a:pt x="67" y="94"/>
                    <a:pt x="70" y="97"/>
                    <a:pt x="74" y="97"/>
                  </a:cubicBezTo>
                  <a:cubicBezTo>
                    <a:pt x="74" y="97"/>
                    <a:pt x="74" y="97"/>
                    <a:pt x="75" y="97"/>
                  </a:cubicBezTo>
                  <a:cubicBezTo>
                    <a:pt x="104" y="126"/>
                    <a:pt x="104" y="126"/>
                    <a:pt x="104" y="126"/>
                  </a:cubicBezTo>
                  <a:cubicBezTo>
                    <a:pt x="105" y="127"/>
                    <a:pt x="106" y="127"/>
                    <a:pt x="107" y="127"/>
                  </a:cubicBezTo>
                  <a:cubicBezTo>
                    <a:pt x="108" y="127"/>
                    <a:pt x="109" y="127"/>
                    <a:pt x="110" y="126"/>
                  </a:cubicBezTo>
                  <a:cubicBezTo>
                    <a:pt x="111" y="125"/>
                    <a:pt x="111" y="122"/>
                    <a:pt x="110" y="121"/>
                  </a:cubicBezTo>
                  <a:lnTo>
                    <a:pt x="80" y="91"/>
                  </a:lnTo>
                  <a:close/>
                  <a:moveTo>
                    <a:pt x="119" y="32"/>
                  </a:moveTo>
                  <a:cubicBezTo>
                    <a:pt x="124" y="25"/>
                    <a:pt x="124" y="25"/>
                    <a:pt x="124" y="25"/>
                  </a:cubicBezTo>
                  <a:cubicBezTo>
                    <a:pt x="125" y="26"/>
                    <a:pt x="125" y="26"/>
                    <a:pt x="125" y="26"/>
                  </a:cubicBezTo>
                  <a:cubicBezTo>
                    <a:pt x="126" y="27"/>
                    <a:pt x="128" y="27"/>
                    <a:pt x="129" y="27"/>
                  </a:cubicBezTo>
                  <a:cubicBezTo>
                    <a:pt x="130" y="26"/>
                    <a:pt x="131" y="26"/>
                    <a:pt x="132" y="24"/>
                  </a:cubicBezTo>
                  <a:cubicBezTo>
                    <a:pt x="135" y="19"/>
                    <a:pt x="135" y="19"/>
                    <a:pt x="135" y="19"/>
                  </a:cubicBezTo>
                  <a:cubicBezTo>
                    <a:pt x="136" y="17"/>
                    <a:pt x="135" y="14"/>
                    <a:pt x="133" y="13"/>
                  </a:cubicBezTo>
                  <a:cubicBezTo>
                    <a:pt x="112" y="1"/>
                    <a:pt x="112" y="1"/>
                    <a:pt x="112" y="1"/>
                  </a:cubicBezTo>
                  <a:cubicBezTo>
                    <a:pt x="110" y="0"/>
                    <a:pt x="107" y="0"/>
                    <a:pt x="106" y="2"/>
                  </a:cubicBezTo>
                  <a:cubicBezTo>
                    <a:pt x="103" y="8"/>
                    <a:pt x="103" y="8"/>
                    <a:pt x="103" y="8"/>
                  </a:cubicBezTo>
                  <a:cubicBezTo>
                    <a:pt x="102" y="9"/>
                    <a:pt x="102" y="10"/>
                    <a:pt x="103" y="11"/>
                  </a:cubicBezTo>
                  <a:cubicBezTo>
                    <a:pt x="103" y="12"/>
                    <a:pt x="104" y="13"/>
                    <a:pt x="105" y="14"/>
                  </a:cubicBezTo>
                  <a:cubicBezTo>
                    <a:pt x="106" y="15"/>
                    <a:pt x="106" y="15"/>
                    <a:pt x="106" y="15"/>
                  </a:cubicBezTo>
                  <a:cubicBezTo>
                    <a:pt x="102" y="22"/>
                    <a:pt x="102" y="22"/>
                    <a:pt x="102" y="22"/>
                  </a:cubicBezTo>
                  <a:cubicBezTo>
                    <a:pt x="93" y="18"/>
                    <a:pt x="84" y="16"/>
                    <a:pt x="74" y="16"/>
                  </a:cubicBezTo>
                  <a:cubicBezTo>
                    <a:pt x="64" y="16"/>
                    <a:pt x="54" y="18"/>
                    <a:pt x="45" y="22"/>
                  </a:cubicBezTo>
                  <a:cubicBezTo>
                    <a:pt x="41" y="15"/>
                    <a:pt x="41" y="15"/>
                    <a:pt x="41" y="15"/>
                  </a:cubicBezTo>
                  <a:cubicBezTo>
                    <a:pt x="43" y="14"/>
                    <a:pt x="43" y="14"/>
                    <a:pt x="43" y="14"/>
                  </a:cubicBezTo>
                  <a:cubicBezTo>
                    <a:pt x="44" y="13"/>
                    <a:pt x="45" y="12"/>
                    <a:pt x="45" y="11"/>
                  </a:cubicBezTo>
                  <a:cubicBezTo>
                    <a:pt x="45" y="10"/>
                    <a:pt x="45" y="9"/>
                    <a:pt x="44" y="8"/>
                  </a:cubicBezTo>
                  <a:cubicBezTo>
                    <a:pt x="41" y="2"/>
                    <a:pt x="41" y="2"/>
                    <a:pt x="41" y="2"/>
                  </a:cubicBezTo>
                  <a:cubicBezTo>
                    <a:pt x="40" y="0"/>
                    <a:pt x="37" y="0"/>
                    <a:pt x="35" y="1"/>
                  </a:cubicBezTo>
                  <a:cubicBezTo>
                    <a:pt x="14" y="13"/>
                    <a:pt x="14" y="13"/>
                    <a:pt x="14" y="13"/>
                  </a:cubicBezTo>
                  <a:cubicBezTo>
                    <a:pt x="12" y="14"/>
                    <a:pt x="11" y="17"/>
                    <a:pt x="13" y="19"/>
                  </a:cubicBezTo>
                  <a:cubicBezTo>
                    <a:pt x="16" y="24"/>
                    <a:pt x="16" y="24"/>
                    <a:pt x="16" y="24"/>
                  </a:cubicBezTo>
                  <a:cubicBezTo>
                    <a:pt x="16" y="26"/>
                    <a:pt x="17" y="26"/>
                    <a:pt x="19" y="27"/>
                  </a:cubicBezTo>
                  <a:cubicBezTo>
                    <a:pt x="20" y="27"/>
                    <a:pt x="21" y="27"/>
                    <a:pt x="22" y="26"/>
                  </a:cubicBezTo>
                  <a:cubicBezTo>
                    <a:pt x="24" y="25"/>
                    <a:pt x="24" y="25"/>
                    <a:pt x="24" y="25"/>
                  </a:cubicBezTo>
                  <a:cubicBezTo>
                    <a:pt x="28" y="32"/>
                    <a:pt x="28" y="32"/>
                    <a:pt x="28" y="32"/>
                  </a:cubicBezTo>
                  <a:cubicBezTo>
                    <a:pt x="11" y="46"/>
                    <a:pt x="0" y="67"/>
                    <a:pt x="0" y="90"/>
                  </a:cubicBezTo>
                  <a:cubicBezTo>
                    <a:pt x="0" y="131"/>
                    <a:pt x="33" y="164"/>
                    <a:pt x="74" y="164"/>
                  </a:cubicBezTo>
                  <a:cubicBezTo>
                    <a:pt x="114" y="164"/>
                    <a:pt x="147" y="131"/>
                    <a:pt x="147" y="90"/>
                  </a:cubicBezTo>
                  <a:cubicBezTo>
                    <a:pt x="147" y="67"/>
                    <a:pt x="137" y="46"/>
                    <a:pt x="119" y="32"/>
                  </a:cubicBezTo>
                  <a:close/>
                  <a:moveTo>
                    <a:pt x="74" y="150"/>
                  </a:moveTo>
                  <a:cubicBezTo>
                    <a:pt x="41" y="150"/>
                    <a:pt x="14" y="123"/>
                    <a:pt x="14" y="90"/>
                  </a:cubicBezTo>
                  <a:cubicBezTo>
                    <a:pt x="14" y="57"/>
                    <a:pt x="41" y="31"/>
                    <a:pt x="74" y="31"/>
                  </a:cubicBezTo>
                  <a:cubicBezTo>
                    <a:pt x="107" y="31"/>
                    <a:pt x="133" y="57"/>
                    <a:pt x="133" y="90"/>
                  </a:cubicBezTo>
                  <a:cubicBezTo>
                    <a:pt x="133" y="123"/>
                    <a:pt x="107" y="150"/>
                    <a:pt x="74" y="15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32" name="文本框 85"/>
          <p:cNvSpPr/>
          <p:nvPr/>
        </p:nvSpPr>
        <p:spPr>
          <a:xfrm>
            <a:off x="3268980" y="2969895"/>
            <a:ext cx="2070100" cy="1370965"/>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（二）电压</a:t>
            </a:r>
            <a:endPar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电荷移动需要力，推动电荷移动的这种力称为电场力。</a:t>
            </a:r>
            <a:endPar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3" name="文本框 82"/>
          <p:cNvSpPr/>
          <p:nvPr/>
        </p:nvSpPr>
        <p:spPr>
          <a:xfrm>
            <a:off x="4466590" y="4624070"/>
            <a:ext cx="2845435" cy="2011045"/>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（三）电位</a:t>
            </a:r>
            <a:endPar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电压是对电路中某两点而言的，有时在电路中选某点作为参考点（如大地、仪器设备的外壳），把其他各点相对于参考点的电压称为该点的电位。</a:t>
            </a:r>
            <a:endPar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4" name="文本框 83"/>
          <p:cNvSpPr/>
          <p:nvPr/>
        </p:nvSpPr>
        <p:spPr>
          <a:xfrm>
            <a:off x="8782685" y="4624070"/>
            <a:ext cx="2852420" cy="1691005"/>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（五）电功率和电能</a:t>
            </a:r>
            <a:endPar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电功率和电能是电路中的重要物理量，也是电器元件、电气设备在用电或供电中的重要技术数据。</a:t>
            </a:r>
            <a:endPar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5" name="文本框 84"/>
          <p:cNvSpPr/>
          <p:nvPr/>
        </p:nvSpPr>
        <p:spPr>
          <a:xfrm>
            <a:off x="900430" y="4624070"/>
            <a:ext cx="2310130" cy="1691005"/>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（一）电流</a:t>
            </a:r>
            <a:endPar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电流的大小用电流强度（简称电流）来衡量，数值上等于单位时间内通过某横截面的电荷量。</a:t>
            </a:r>
            <a:endPar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36" name="文本框 81"/>
          <p:cNvSpPr/>
          <p:nvPr/>
        </p:nvSpPr>
        <p:spPr>
          <a:xfrm>
            <a:off x="6874510" y="2819400"/>
            <a:ext cx="2103120" cy="2011045"/>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（四）电动势</a:t>
            </a:r>
            <a:endPar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电源力把单位正电荷由低电位经电源内部移到高电位克服电场力所做的功，称为电源的电动势。</a:t>
            </a:r>
            <a:endPar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25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16" presetClass="entr" presetSubtype="37" fill="hold" grpId="0" nodeType="withEffect">
                                  <p:stCondLst>
                                    <p:cond delay="1250"/>
                                  </p:stCondLst>
                                  <p:childTnLst>
                                    <p:set>
                                      <p:cBhvr>
                                        <p:cTn id="31" dur="1" fill="hold">
                                          <p:stCondLst>
                                            <p:cond delay="0"/>
                                          </p:stCondLst>
                                        </p:cTn>
                                        <p:tgtEl>
                                          <p:spTgt spid="7"/>
                                        </p:tgtEl>
                                        <p:attrNameLst>
                                          <p:attrName>style.visibility</p:attrName>
                                        </p:attrNameLst>
                                      </p:cBhvr>
                                      <p:to>
                                        <p:strVal val="visible"/>
                                      </p:to>
                                    </p:set>
                                    <p:animEffect transition="in" filter="barn(outVertical)">
                                      <p:cBhvr>
                                        <p:cTn id="32" dur="500"/>
                                        <p:tgtEl>
                                          <p:spTgt spid="7"/>
                                        </p:tgtEl>
                                      </p:cBhvr>
                                    </p:animEffect>
                                  </p:childTnLst>
                                </p:cTn>
                              </p:par>
                              <p:par>
                                <p:cTn id="33" presetID="16" presetClass="entr" presetSubtype="37" fill="hold" grpId="0" nodeType="withEffect">
                                  <p:stCondLst>
                                    <p:cond delay="1250"/>
                                  </p:stCondLst>
                                  <p:childTnLst>
                                    <p:set>
                                      <p:cBhvr>
                                        <p:cTn id="34" dur="1" fill="hold">
                                          <p:stCondLst>
                                            <p:cond delay="0"/>
                                          </p:stCondLst>
                                        </p:cTn>
                                        <p:tgtEl>
                                          <p:spTgt spid="8"/>
                                        </p:tgtEl>
                                        <p:attrNameLst>
                                          <p:attrName>style.visibility</p:attrName>
                                        </p:attrNameLst>
                                      </p:cBhvr>
                                      <p:to>
                                        <p:strVal val="visible"/>
                                      </p:to>
                                    </p:set>
                                    <p:animEffect transition="in" filter="barn(outVertical)">
                                      <p:cBhvr>
                                        <p:cTn id="35" dur="500"/>
                                        <p:tgtEl>
                                          <p:spTgt spid="8"/>
                                        </p:tgtEl>
                                      </p:cBhvr>
                                    </p:animEffect>
                                  </p:childTnLst>
                                </p:cTn>
                              </p:par>
                              <p:par>
                                <p:cTn id="36" presetID="16" presetClass="entr" presetSubtype="37" fill="hold" grpId="0" nodeType="withEffect">
                                  <p:stCondLst>
                                    <p:cond delay="1250"/>
                                  </p:stCondLst>
                                  <p:childTnLst>
                                    <p:set>
                                      <p:cBhvr>
                                        <p:cTn id="37" dur="1" fill="hold">
                                          <p:stCondLst>
                                            <p:cond delay="0"/>
                                          </p:stCondLst>
                                        </p:cTn>
                                        <p:tgtEl>
                                          <p:spTgt spid="5"/>
                                        </p:tgtEl>
                                        <p:attrNameLst>
                                          <p:attrName>style.visibility</p:attrName>
                                        </p:attrNameLst>
                                      </p:cBhvr>
                                      <p:to>
                                        <p:strVal val="visible"/>
                                      </p:to>
                                    </p:set>
                                    <p:animEffect transition="in" filter="barn(outVertical)">
                                      <p:cBhvr>
                                        <p:cTn id="38" dur="500"/>
                                        <p:tgtEl>
                                          <p:spTgt spid="5"/>
                                        </p:tgtEl>
                                      </p:cBhvr>
                                    </p:animEffect>
                                  </p:childTnLst>
                                </p:cTn>
                              </p:par>
                              <p:par>
                                <p:cTn id="39" presetID="16" presetClass="entr" presetSubtype="37" fill="hold" grpId="0" nodeType="withEffect">
                                  <p:stCondLst>
                                    <p:cond delay="1250"/>
                                  </p:stCondLst>
                                  <p:childTnLst>
                                    <p:set>
                                      <p:cBhvr>
                                        <p:cTn id="40" dur="1" fill="hold">
                                          <p:stCondLst>
                                            <p:cond delay="0"/>
                                          </p:stCondLst>
                                        </p:cTn>
                                        <p:tgtEl>
                                          <p:spTgt spid="6"/>
                                        </p:tgtEl>
                                        <p:attrNameLst>
                                          <p:attrName>style.visibility</p:attrName>
                                        </p:attrNameLst>
                                      </p:cBhvr>
                                      <p:to>
                                        <p:strVal val="visible"/>
                                      </p:to>
                                    </p:set>
                                    <p:animEffect transition="in" filter="barn(outVertical)">
                                      <p:cBhvr>
                                        <p:cTn id="41" dur="500"/>
                                        <p:tgtEl>
                                          <p:spTgt spid="6"/>
                                        </p:tgtEl>
                                      </p:cBhvr>
                                    </p:animEffect>
                                  </p:childTnLst>
                                </p:cTn>
                              </p:par>
                            </p:childTnLst>
                          </p:cTn>
                        </p:par>
                        <p:par>
                          <p:cTn id="42" fill="hold">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up)">
                                      <p:cBhvr>
                                        <p:cTn id="45" dur="500"/>
                                        <p:tgtEl>
                                          <p:spTgt spid="16"/>
                                        </p:tgtEl>
                                      </p:cBhvr>
                                    </p:animEffect>
                                  </p:childTnLst>
                                </p:cTn>
                              </p:par>
                              <p:par>
                                <p:cTn id="46" presetID="12" presetClass="entr" presetSubtype="4" fill="hold" grpId="0" nodeType="withEffect">
                                  <p:stCondLst>
                                    <p:cond delay="25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p:tgtEl>
                                          <p:spTgt spid="35"/>
                                        </p:tgtEl>
                                        <p:attrNameLst>
                                          <p:attrName>ppt_y</p:attrName>
                                        </p:attrNameLst>
                                      </p:cBhvr>
                                      <p:tavLst>
                                        <p:tav tm="0">
                                          <p:val>
                                            <p:strVal val="#ppt_y+#ppt_h*1.125000"/>
                                          </p:val>
                                        </p:tav>
                                        <p:tav tm="100000">
                                          <p:val>
                                            <p:strVal val="#ppt_y"/>
                                          </p:val>
                                        </p:tav>
                                      </p:tavLst>
                                    </p:anim>
                                    <p:animEffect transition="in" filter="wipe(up)">
                                      <p:cBhvr>
                                        <p:cTn id="49" dur="500"/>
                                        <p:tgtEl>
                                          <p:spTgt spid="35"/>
                                        </p:tgtEl>
                                      </p:cBhvr>
                                    </p:animEffect>
                                  </p:childTnLst>
                                </p:cTn>
                              </p:par>
                            </p:childTnLst>
                          </p:cTn>
                        </p:par>
                        <p:par>
                          <p:cTn id="50" fill="hold">
                            <p:stCondLst>
                              <p:cond delay="10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par>
                                <p:cTn id="54" presetID="12" presetClass="entr" presetSubtype="4" fill="hold" grpId="0" nodeType="withEffect">
                                  <p:stCondLst>
                                    <p:cond delay="25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p:tgtEl>
                                          <p:spTgt spid="32"/>
                                        </p:tgtEl>
                                        <p:attrNameLst>
                                          <p:attrName>ppt_y</p:attrName>
                                        </p:attrNameLst>
                                      </p:cBhvr>
                                      <p:tavLst>
                                        <p:tav tm="0">
                                          <p:val>
                                            <p:strVal val="#ppt_y+#ppt_h*1.125000"/>
                                          </p:val>
                                        </p:tav>
                                        <p:tav tm="100000">
                                          <p:val>
                                            <p:strVal val="#ppt_y"/>
                                          </p:val>
                                        </p:tav>
                                      </p:tavLst>
                                    </p:anim>
                                    <p:animEffect transition="in" filter="wipe(up)">
                                      <p:cBhvr>
                                        <p:cTn id="57" dur="500"/>
                                        <p:tgtEl>
                                          <p:spTgt spid="32"/>
                                        </p:tgtEl>
                                      </p:cBhvr>
                                    </p:animEffect>
                                  </p:childTnLst>
                                </p:cTn>
                              </p:par>
                            </p:childTnLst>
                          </p:cTn>
                        </p:par>
                        <p:par>
                          <p:cTn id="58" fill="hold">
                            <p:stCondLst>
                              <p:cond delay="1500"/>
                            </p:stCondLst>
                            <p:childTnLst>
                              <p:par>
                                <p:cTn id="59" presetID="2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500"/>
                                        <p:tgtEl>
                                          <p:spTgt spid="24"/>
                                        </p:tgtEl>
                                      </p:cBhvr>
                                    </p:animEffect>
                                  </p:childTnLst>
                                </p:cTn>
                              </p:par>
                              <p:par>
                                <p:cTn id="62" presetID="12" presetClass="entr" presetSubtype="4" fill="hold" grpId="0" nodeType="withEffect">
                                  <p:stCondLst>
                                    <p:cond delay="25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ppt_y</p:attrName>
                                        </p:attrNameLst>
                                      </p:cBhvr>
                                      <p:tavLst>
                                        <p:tav tm="0">
                                          <p:val>
                                            <p:strVal val="#ppt_y+#ppt_h*1.125000"/>
                                          </p:val>
                                        </p:tav>
                                        <p:tav tm="100000">
                                          <p:val>
                                            <p:strVal val="#ppt_y"/>
                                          </p:val>
                                        </p:tav>
                                      </p:tavLst>
                                    </p:anim>
                                    <p:animEffect transition="in" filter="wipe(up)">
                                      <p:cBhvr>
                                        <p:cTn id="65" dur="500"/>
                                        <p:tgtEl>
                                          <p:spTgt spid="33"/>
                                        </p:tgtEl>
                                      </p:cBhvr>
                                    </p:animEffect>
                                  </p:childTnLst>
                                </p:cTn>
                              </p:par>
                            </p:childTnLst>
                          </p:cTn>
                        </p:par>
                        <p:par>
                          <p:cTn id="66" fill="hold">
                            <p:stCondLst>
                              <p:cond delay="2000"/>
                            </p:stCondLst>
                            <p:childTnLst>
                              <p:par>
                                <p:cTn id="67" presetID="22" presetClass="entr" presetSubtype="1"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up)">
                                      <p:cBhvr>
                                        <p:cTn id="69" dur="500"/>
                                        <p:tgtEl>
                                          <p:spTgt spid="9"/>
                                        </p:tgtEl>
                                      </p:cBhvr>
                                    </p:animEffect>
                                  </p:childTnLst>
                                </p:cTn>
                              </p:par>
                              <p:par>
                                <p:cTn id="70" presetID="12" presetClass="entr" presetSubtype="4" fill="hold" grpId="0" nodeType="withEffect">
                                  <p:stCondLst>
                                    <p:cond delay="25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p:tgtEl>
                                          <p:spTgt spid="36"/>
                                        </p:tgtEl>
                                        <p:attrNameLst>
                                          <p:attrName>ppt_y</p:attrName>
                                        </p:attrNameLst>
                                      </p:cBhvr>
                                      <p:tavLst>
                                        <p:tav tm="0">
                                          <p:val>
                                            <p:strVal val="#ppt_y+#ppt_h*1.125000"/>
                                          </p:val>
                                        </p:tav>
                                        <p:tav tm="100000">
                                          <p:val>
                                            <p:strVal val="#ppt_y"/>
                                          </p:val>
                                        </p:tav>
                                      </p:tavLst>
                                    </p:anim>
                                    <p:animEffect transition="in" filter="wipe(up)">
                                      <p:cBhvr>
                                        <p:cTn id="73" dur="500"/>
                                        <p:tgtEl>
                                          <p:spTgt spid="36"/>
                                        </p:tgtEl>
                                      </p:cBhvr>
                                    </p:animEffect>
                                  </p:childTnLst>
                                </p:cTn>
                              </p:par>
                            </p:childTnLst>
                          </p:cTn>
                        </p:par>
                        <p:par>
                          <p:cTn id="74" fill="hold">
                            <p:stCondLst>
                              <p:cond delay="250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par>
                                <p:cTn id="78" presetID="12" presetClass="entr" presetSubtype="4" fill="hold" grpId="0" nodeType="withEffect">
                                  <p:stCondLst>
                                    <p:cond delay="250"/>
                                  </p:stCondLst>
                                  <p:childTnLst>
                                    <p:set>
                                      <p:cBhvr>
                                        <p:cTn id="79" dur="1" fill="hold">
                                          <p:stCondLst>
                                            <p:cond delay="0"/>
                                          </p:stCondLst>
                                        </p:cTn>
                                        <p:tgtEl>
                                          <p:spTgt spid="34"/>
                                        </p:tgtEl>
                                        <p:attrNameLst>
                                          <p:attrName>style.visibility</p:attrName>
                                        </p:attrNameLst>
                                      </p:cBhvr>
                                      <p:to>
                                        <p:strVal val="visible"/>
                                      </p:to>
                                    </p:set>
                                    <p:anim calcmode="lin" valueType="num">
                                      <p:cBhvr additive="base">
                                        <p:cTn id="80" dur="500"/>
                                        <p:tgtEl>
                                          <p:spTgt spid="34"/>
                                        </p:tgtEl>
                                        <p:attrNameLst>
                                          <p:attrName>ppt_y</p:attrName>
                                        </p:attrNameLst>
                                      </p:cBhvr>
                                      <p:tavLst>
                                        <p:tav tm="0">
                                          <p:val>
                                            <p:strVal val="#ppt_y+#ppt_h*1.125000"/>
                                          </p:val>
                                        </p:tav>
                                        <p:tav tm="100000">
                                          <p:val>
                                            <p:strVal val="#ppt_y"/>
                                          </p:val>
                                        </p:tav>
                                      </p:tavLst>
                                    </p:anim>
                                    <p:animEffect transition="in" filter="wipe(up)">
                                      <p:cBhvr>
                                        <p:cTn id="8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6" grpId="0" bldLvl="0" animBg="1"/>
      <p:bldP spid="20" grpId="0" bldLvl="0" animBg="1"/>
      <p:bldP spid="24" grpId="0" bldLvl="0" animBg="1"/>
      <p:bldP spid="28" grpId="0" bldLvl="0" animBg="1"/>
      <p:bldP spid="32" grpId="0"/>
      <p:bldP spid="33" grpId="0"/>
      <p:bldP spid="34"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9530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五、电路基本参数的测量</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61"/>
          <p:cNvGrpSpPr>
            <a:grpSpLocks noChangeAspect="1"/>
          </p:cNvGrpSpPr>
          <p:nvPr/>
        </p:nvGrpSpPr>
        <p:grpSpPr>
          <a:xfrm>
            <a:off x="3751425" y="2437958"/>
            <a:ext cx="4689151" cy="3439828"/>
            <a:chOff x="3774284" y="1772816"/>
            <a:chExt cx="4689151" cy="3439828"/>
          </a:xfrm>
        </p:grpSpPr>
        <p:grpSp>
          <p:nvGrpSpPr>
            <p:cNvPr id="6" name="Group 13"/>
            <p:cNvGrpSpPr/>
            <p:nvPr/>
          </p:nvGrpSpPr>
          <p:grpSpPr>
            <a:xfrm>
              <a:off x="3774284" y="2299963"/>
              <a:ext cx="4689151" cy="2344576"/>
              <a:chOff x="5025571" y="2441729"/>
              <a:chExt cx="11048999" cy="5524501"/>
            </a:xfrm>
          </p:grpSpPr>
          <p:sp>
            <p:nvSpPr>
              <p:cNvPr id="20" name="Arc 24"/>
              <p:cNvSpPr/>
              <p:nvPr/>
            </p:nvSpPr>
            <p:spPr>
              <a:xfrm rot="5400000">
                <a:off x="5025571" y="2441729"/>
                <a:ext cx="5524501" cy="5524501"/>
              </a:xfrm>
              <a:prstGeom prst="arc">
                <a:avLst>
                  <a:gd name="adj1" fmla="val 16200000"/>
                  <a:gd name="adj2" fmla="val 10800000"/>
                </a:avLst>
              </a:prstGeom>
              <a:noFill/>
              <a:ln w="9525" cap="flat" cmpd="sng" algn="ctr">
                <a:solidFill>
                  <a:sysClr val="windowText" lastClr="000000">
                    <a:lumMod val="60000"/>
                    <a:lumOff val="40000"/>
                  </a:sysClr>
                </a:solidFill>
                <a:prstDash val="sysDash"/>
                <a:miter lim="800000"/>
                <a:headEnd type="none"/>
                <a:tailEnd type="none"/>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Arc 25"/>
              <p:cNvSpPr/>
              <p:nvPr/>
            </p:nvSpPr>
            <p:spPr>
              <a:xfrm rot="16200000">
                <a:off x="10550070" y="2441730"/>
                <a:ext cx="5524500" cy="5524500"/>
              </a:xfrm>
              <a:prstGeom prst="arc">
                <a:avLst>
                  <a:gd name="adj1" fmla="val 16297427"/>
                  <a:gd name="adj2" fmla="val 10800000"/>
                </a:avLst>
              </a:prstGeom>
              <a:noFill/>
              <a:ln w="9525" cap="flat" cmpd="sng" algn="ctr">
                <a:solidFill>
                  <a:sysClr val="windowText" lastClr="000000">
                    <a:lumMod val="60000"/>
                    <a:lumOff val="40000"/>
                  </a:sysClr>
                </a:solidFill>
                <a:prstDash val="sysDash"/>
                <a:miter lim="800000"/>
                <a:headEnd type="none"/>
                <a:tailEnd type="none"/>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7" name="Oval 16"/>
            <p:cNvSpPr/>
            <p:nvPr/>
          </p:nvSpPr>
          <p:spPr>
            <a:xfrm>
              <a:off x="4101184" y="4171269"/>
              <a:ext cx="404887" cy="404887"/>
            </a:xfrm>
            <a:prstGeom prst="ellipse">
              <a:avLst/>
            </a:prstGeom>
            <a:solidFill>
              <a:srgbClr val="01A89E"/>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Oval 17"/>
            <p:cNvSpPr/>
            <p:nvPr/>
          </p:nvSpPr>
          <p:spPr>
            <a:xfrm>
              <a:off x="7752663" y="2282644"/>
              <a:ext cx="404887" cy="404887"/>
            </a:xfrm>
            <a:prstGeom prst="ellipse">
              <a:avLst/>
            </a:prstGeom>
            <a:solidFill>
              <a:srgbClr val="01A89E"/>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9" name="Group 3"/>
            <p:cNvGrpSpPr/>
            <p:nvPr/>
          </p:nvGrpSpPr>
          <p:grpSpPr>
            <a:xfrm>
              <a:off x="6627184" y="3884724"/>
              <a:ext cx="1327924" cy="1327920"/>
              <a:chOff x="6714584" y="3938476"/>
              <a:chExt cx="1022143" cy="1022141"/>
            </a:xfrm>
          </p:grpSpPr>
          <p:sp>
            <p:nvSpPr>
              <p:cNvPr id="17" name="Oval 18"/>
              <p:cNvSpPr/>
              <p:nvPr/>
            </p:nvSpPr>
            <p:spPr>
              <a:xfrm flipH="1">
                <a:off x="6714584" y="3938476"/>
                <a:ext cx="1022143" cy="102214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Oval 19"/>
              <p:cNvSpPr/>
              <p:nvPr/>
            </p:nvSpPr>
            <p:spPr>
              <a:xfrm flipH="1">
                <a:off x="6793889" y="4011683"/>
                <a:ext cx="871263" cy="871262"/>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9" name="Freeform: Shape 29"/>
              <p:cNvSpPr>
                <a:spLocks noChangeAspect="1"/>
              </p:cNvSpPr>
              <p:nvPr/>
            </p:nvSpPr>
            <p:spPr bwMode="auto">
              <a:xfrm>
                <a:off x="7061794" y="4287769"/>
                <a:ext cx="381053" cy="311001"/>
              </a:xfrm>
              <a:custGeom>
                <a:avLst/>
                <a:gdLst>
                  <a:gd name="connsiteX0" fmla="*/ 130130 w 508000"/>
                  <a:gd name="connsiteY0" fmla="*/ 314926 h 414610"/>
                  <a:gd name="connsiteX1" fmla="*/ 207920 w 508000"/>
                  <a:gd name="connsiteY1" fmla="*/ 327583 h 414610"/>
                  <a:gd name="connsiteX2" fmla="*/ 52339 w 508000"/>
                  <a:gd name="connsiteY2" fmla="*/ 327583 h 414610"/>
                  <a:gd name="connsiteX3" fmla="*/ 130130 w 508000"/>
                  <a:gd name="connsiteY3" fmla="*/ 314926 h 414610"/>
                  <a:gd name="connsiteX4" fmla="*/ 130130 w 508000"/>
                  <a:gd name="connsiteY4" fmla="*/ 243364 h 414610"/>
                  <a:gd name="connsiteX5" fmla="*/ 207920 w 508000"/>
                  <a:gd name="connsiteY5" fmla="*/ 255534 h 414610"/>
                  <a:gd name="connsiteX6" fmla="*/ 52339 w 508000"/>
                  <a:gd name="connsiteY6" fmla="*/ 255534 h 414610"/>
                  <a:gd name="connsiteX7" fmla="*/ 130130 w 508000"/>
                  <a:gd name="connsiteY7" fmla="*/ 243364 h 414610"/>
                  <a:gd name="connsiteX8" fmla="*/ 372875 w 508000"/>
                  <a:gd name="connsiteY8" fmla="*/ 242403 h 414610"/>
                  <a:gd name="connsiteX9" fmla="*/ 400550 w 508000"/>
                  <a:gd name="connsiteY9" fmla="*/ 259928 h 414610"/>
                  <a:gd name="connsiteX10" fmla="*/ 428226 w 508000"/>
                  <a:gd name="connsiteY10" fmla="*/ 242403 h 414610"/>
                  <a:gd name="connsiteX11" fmla="*/ 457843 w 508000"/>
                  <a:gd name="connsiteY11" fmla="*/ 271124 h 414610"/>
                  <a:gd name="connsiteX12" fmla="*/ 451532 w 508000"/>
                  <a:gd name="connsiteY12" fmla="*/ 293030 h 414610"/>
                  <a:gd name="connsiteX13" fmla="*/ 400550 w 508000"/>
                  <a:gd name="connsiteY13" fmla="*/ 335382 h 414610"/>
                  <a:gd name="connsiteX14" fmla="*/ 349569 w 508000"/>
                  <a:gd name="connsiteY14" fmla="*/ 293030 h 414610"/>
                  <a:gd name="connsiteX15" fmla="*/ 343258 w 508000"/>
                  <a:gd name="connsiteY15" fmla="*/ 271124 h 414610"/>
                  <a:gd name="connsiteX16" fmla="*/ 372875 w 508000"/>
                  <a:gd name="connsiteY16" fmla="*/ 242403 h 414610"/>
                  <a:gd name="connsiteX17" fmla="*/ 130130 w 508000"/>
                  <a:gd name="connsiteY17" fmla="*/ 171315 h 414610"/>
                  <a:gd name="connsiteX18" fmla="*/ 207920 w 508000"/>
                  <a:gd name="connsiteY18" fmla="*/ 183972 h 414610"/>
                  <a:gd name="connsiteX19" fmla="*/ 52339 w 508000"/>
                  <a:gd name="connsiteY19" fmla="*/ 183972 h 414610"/>
                  <a:gd name="connsiteX20" fmla="*/ 130130 w 508000"/>
                  <a:gd name="connsiteY20" fmla="*/ 171315 h 414610"/>
                  <a:gd name="connsiteX21" fmla="*/ 130130 w 508000"/>
                  <a:gd name="connsiteY21" fmla="*/ 99753 h 414610"/>
                  <a:gd name="connsiteX22" fmla="*/ 207920 w 508000"/>
                  <a:gd name="connsiteY22" fmla="*/ 112410 h 414610"/>
                  <a:gd name="connsiteX23" fmla="*/ 52339 w 508000"/>
                  <a:gd name="connsiteY23" fmla="*/ 112410 h 414610"/>
                  <a:gd name="connsiteX24" fmla="*/ 130130 w 508000"/>
                  <a:gd name="connsiteY24" fmla="*/ 99753 h 414610"/>
                  <a:gd name="connsiteX25" fmla="*/ 322230 w 508000"/>
                  <a:gd name="connsiteY25" fmla="*/ 85796 h 414610"/>
                  <a:gd name="connsiteX26" fmla="*/ 349955 w 508000"/>
                  <a:gd name="connsiteY26" fmla="*/ 102810 h 414610"/>
                  <a:gd name="connsiteX27" fmla="*/ 378166 w 508000"/>
                  <a:gd name="connsiteY27" fmla="*/ 85796 h 414610"/>
                  <a:gd name="connsiteX28" fmla="*/ 407350 w 508000"/>
                  <a:gd name="connsiteY28" fmla="*/ 114478 h 414610"/>
                  <a:gd name="connsiteX29" fmla="*/ 401026 w 508000"/>
                  <a:gd name="connsiteY29" fmla="*/ 136353 h 414610"/>
                  <a:gd name="connsiteX30" fmla="*/ 349955 w 508000"/>
                  <a:gd name="connsiteY30" fmla="*/ 178160 h 414610"/>
                  <a:gd name="connsiteX31" fmla="*/ 298884 w 508000"/>
                  <a:gd name="connsiteY31" fmla="*/ 136353 h 414610"/>
                  <a:gd name="connsiteX32" fmla="*/ 292560 w 508000"/>
                  <a:gd name="connsiteY32" fmla="*/ 114478 h 414610"/>
                  <a:gd name="connsiteX33" fmla="*/ 322230 w 508000"/>
                  <a:gd name="connsiteY33" fmla="*/ 85796 h 414610"/>
                  <a:gd name="connsiteX34" fmla="*/ 378205 w 508000"/>
                  <a:gd name="connsiteY34" fmla="*/ 28711 h 414610"/>
                  <a:gd name="connsiteX35" fmla="*/ 284869 w 508000"/>
                  <a:gd name="connsiteY35" fmla="*/ 39904 h 414610"/>
                  <a:gd name="connsiteX36" fmla="*/ 268827 w 508000"/>
                  <a:gd name="connsiteY36" fmla="*/ 58882 h 414610"/>
                  <a:gd name="connsiteX37" fmla="*/ 268827 w 508000"/>
                  <a:gd name="connsiteY37" fmla="*/ 369840 h 414610"/>
                  <a:gd name="connsiteX38" fmla="*/ 284869 w 508000"/>
                  <a:gd name="connsiteY38" fmla="*/ 386385 h 414610"/>
                  <a:gd name="connsiteX39" fmla="*/ 377233 w 508000"/>
                  <a:gd name="connsiteY39" fmla="*/ 382979 h 414610"/>
                  <a:gd name="connsiteX40" fmla="*/ 471541 w 508000"/>
                  <a:gd name="connsiteY40" fmla="*/ 386385 h 414610"/>
                  <a:gd name="connsiteX41" fmla="*/ 487583 w 508000"/>
                  <a:gd name="connsiteY41" fmla="*/ 369840 h 414610"/>
                  <a:gd name="connsiteX42" fmla="*/ 487583 w 508000"/>
                  <a:gd name="connsiteY42" fmla="*/ 58882 h 414610"/>
                  <a:gd name="connsiteX43" fmla="*/ 471541 w 508000"/>
                  <a:gd name="connsiteY43" fmla="*/ 39904 h 414610"/>
                  <a:gd name="connsiteX44" fmla="*/ 378205 w 508000"/>
                  <a:gd name="connsiteY44" fmla="*/ 28711 h 414610"/>
                  <a:gd name="connsiteX45" fmla="*/ 129795 w 508000"/>
                  <a:gd name="connsiteY45" fmla="*/ 28711 h 414610"/>
                  <a:gd name="connsiteX46" fmla="*/ 36459 w 508000"/>
                  <a:gd name="connsiteY46" fmla="*/ 39904 h 414610"/>
                  <a:gd name="connsiteX47" fmla="*/ 20417 w 508000"/>
                  <a:gd name="connsiteY47" fmla="*/ 58882 h 414610"/>
                  <a:gd name="connsiteX48" fmla="*/ 20417 w 508000"/>
                  <a:gd name="connsiteY48" fmla="*/ 369840 h 414610"/>
                  <a:gd name="connsiteX49" fmla="*/ 36459 w 508000"/>
                  <a:gd name="connsiteY49" fmla="*/ 386385 h 414610"/>
                  <a:gd name="connsiteX50" fmla="*/ 128823 w 508000"/>
                  <a:gd name="connsiteY50" fmla="*/ 382979 h 414610"/>
                  <a:gd name="connsiteX51" fmla="*/ 222645 w 508000"/>
                  <a:gd name="connsiteY51" fmla="*/ 386385 h 414610"/>
                  <a:gd name="connsiteX52" fmla="*/ 239173 w 508000"/>
                  <a:gd name="connsiteY52" fmla="*/ 369840 h 414610"/>
                  <a:gd name="connsiteX53" fmla="*/ 239173 w 508000"/>
                  <a:gd name="connsiteY53" fmla="*/ 58882 h 414610"/>
                  <a:gd name="connsiteX54" fmla="*/ 223131 w 508000"/>
                  <a:gd name="connsiteY54" fmla="*/ 39904 h 414610"/>
                  <a:gd name="connsiteX55" fmla="*/ 129795 w 508000"/>
                  <a:gd name="connsiteY55" fmla="*/ 28711 h 414610"/>
                  <a:gd name="connsiteX56" fmla="*/ 126878 w 508000"/>
                  <a:gd name="connsiteY56" fmla="*/ 0 h 414610"/>
                  <a:gd name="connsiteX57" fmla="*/ 254243 w 508000"/>
                  <a:gd name="connsiteY57" fmla="*/ 11679 h 414610"/>
                  <a:gd name="connsiteX58" fmla="*/ 381122 w 508000"/>
                  <a:gd name="connsiteY58" fmla="*/ 0 h 414610"/>
                  <a:gd name="connsiteX59" fmla="*/ 489041 w 508000"/>
                  <a:gd name="connsiteY59" fmla="*/ 13139 h 414610"/>
                  <a:gd name="connsiteX60" fmla="*/ 508000 w 508000"/>
                  <a:gd name="connsiteY60" fmla="*/ 35038 h 414610"/>
                  <a:gd name="connsiteX61" fmla="*/ 508000 w 508000"/>
                  <a:gd name="connsiteY61" fmla="*/ 395631 h 414610"/>
                  <a:gd name="connsiteX62" fmla="*/ 489041 w 508000"/>
                  <a:gd name="connsiteY62" fmla="*/ 414610 h 414610"/>
                  <a:gd name="connsiteX63" fmla="*/ 379663 w 508000"/>
                  <a:gd name="connsiteY63" fmla="*/ 410717 h 414610"/>
                  <a:gd name="connsiteX64" fmla="*/ 125906 w 508000"/>
                  <a:gd name="connsiteY64" fmla="*/ 410717 h 414610"/>
                  <a:gd name="connsiteX65" fmla="*/ 18959 w 508000"/>
                  <a:gd name="connsiteY65" fmla="*/ 414610 h 414610"/>
                  <a:gd name="connsiteX66" fmla="*/ 0 w 508000"/>
                  <a:gd name="connsiteY66" fmla="*/ 395631 h 414610"/>
                  <a:gd name="connsiteX67" fmla="*/ 0 w 508000"/>
                  <a:gd name="connsiteY67" fmla="*/ 35038 h 414610"/>
                  <a:gd name="connsiteX68" fmla="*/ 18959 w 508000"/>
                  <a:gd name="connsiteY68" fmla="*/ 13139 h 414610"/>
                  <a:gd name="connsiteX69" fmla="*/ 126878 w 508000"/>
                  <a:gd name="connsiteY69" fmla="*/ 0 h 41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8000" h="414610">
                    <a:moveTo>
                      <a:pt x="130130" y="314926"/>
                    </a:moveTo>
                    <a:cubicBezTo>
                      <a:pt x="183610" y="314926"/>
                      <a:pt x="207920" y="327583"/>
                      <a:pt x="207920" y="327583"/>
                    </a:cubicBezTo>
                    <a:lnTo>
                      <a:pt x="52339" y="327583"/>
                    </a:lnTo>
                    <a:cubicBezTo>
                      <a:pt x="52339" y="327583"/>
                      <a:pt x="76649" y="314926"/>
                      <a:pt x="130130" y="314926"/>
                    </a:cubicBezTo>
                    <a:close/>
                    <a:moveTo>
                      <a:pt x="130130" y="243364"/>
                    </a:moveTo>
                    <a:cubicBezTo>
                      <a:pt x="183610" y="243364"/>
                      <a:pt x="207920" y="255534"/>
                      <a:pt x="207920" y="255534"/>
                    </a:cubicBezTo>
                    <a:lnTo>
                      <a:pt x="52339" y="255534"/>
                    </a:lnTo>
                    <a:cubicBezTo>
                      <a:pt x="52339" y="255534"/>
                      <a:pt x="76649" y="243364"/>
                      <a:pt x="130130" y="243364"/>
                    </a:cubicBezTo>
                    <a:close/>
                    <a:moveTo>
                      <a:pt x="372875" y="242403"/>
                    </a:moveTo>
                    <a:cubicBezTo>
                      <a:pt x="388898" y="242403"/>
                      <a:pt x="398608" y="259928"/>
                      <a:pt x="400550" y="259928"/>
                    </a:cubicBezTo>
                    <a:cubicBezTo>
                      <a:pt x="402978" y="259928"/>
                      <a:pt x="412689" y="242403"/>
                      <a:pt x="428226" y="242403"/>
                    </a:cubicBezTo>
                    <a:cubicBezTo>
                      <a:pt x="444249" y="242403"/>
                      <a:pt x="456872" y="255547"/>
                      <a:pt x="457843" y="271124"/>
                    </a:cubicBezTo>
                    <a:cubicBezTo>
                      <a:pt x="458329" y="280374"/>
                      <a:pt x="455416" y="287189"/>
                      <a:pt x="451532" y="293030"/>
                    </a:cubicBezTo>
                    <a:cubicBezTo>
                      <a:pt x="443277" y="305687"/>
                      <a:pt x="408319" y="335382"/>
                      <a:pt x="400550" y="335382"/>
                    </a:cubicBezTo>
                    <a:cubicBezTo>
                      <a:pt x="393267" y="335382"/>
                      <a:pt x="357824" y="305687"/>
                      <a:pt x="349569" y="293030"/>
                    </a:cubicBezTo>
                    <a:cubicBezTo>
                      <a:pt x="345685" y="287189"/>
                      <a:pt x="342772" y="280374"/>
                      <a:pt x="343258" y="271124"/>
                    </a:cubicBezTo>
                    <a:cubicBezTo>
                      <a:pt x="344229" y="255547"/>
                      <a:pt x="356852" y="242403"/>
                      <a:pt x="372875" y="242403"/>
                    </a:cubicBezTo>
                    <a:close/>
                    <a:moveTo>
                      <a:pt x="130130" y="171315"/>
                    </a:moveTo>
                    <a:cubicBezTo>
                      <a:pt x="183610" y="171315"/>
                      <a:pt x="207920" y="183972"/>
                      <a:pt x="207920" y="183972"/>
                    </a:cubicBezTo>
                    <a:lnTo>
                      <a:pt x="52339" y="183972"/>
                    </a:lnTo>
                    <a:cubicBezTo>
                      <a:pt x="52339" y="183972"/>
                      <a:pt x="76649" y="171315"/>
                      <a:pt x="130130" y="171315"/>
                    </a:cubicBezTo>
                    <a:close/>
                    <a:moveTo>
                      <a:pt x="130130" y="99753"/>
                    </a:moveTo>
                    <a:cubicBezTo>
                      <a:pt x="183610" y="99753"/>
                      <a:pt x="207920" y="112410"/>
                      <a:pt x="207920" y="112410"/>
                    </a:cubicBezTo>
                    <a:lnTo>
                      <a:pt x="52339" y="112410"/>
                    </a:lnTo>
                    <a:cubicBezTo>
                      <a:pt x="52339" y="112410"/>
                      <a:pt x="76649" y="99753"/>
                      <a:pt x="130130" y="99753"/>
                    </a:cubicBezTo>
                    <a:close/>
                    <a:moveTo>
                      <a:pt x="322230" y="85796"/>
                    </a:moveTo>
                    <a:cubicBezTo>
                      <a:pt x="338768" y="85796"/>
                      <a:pt x="348009" y="102810"/>
                      <a:pt x="349955" y="102810"/>
                    </a:cubicBezTo>
                    <a:cubicBezTo>
                      <a:pt x="352387" y="102810"/>
                      <a:pt x="362115" y="85796"/>
                      <a:pt x="378166" y="85796"/>
                    </a:cubicBezTo>
                    <a:cubicBezTo>
                      <a:pt x="393731" y="85796"/>
                      <a:pt x="406863" y="98435"/>
                      <a:pt x="407350" y="114478"/>
                    </a:cubicBezTo>
                    <a:cubicBezTo>
                      <a:pt x="407836" y="123228"/>
                      <a:pt x="405404" y="130034"/>
                      <a:pt x="401026" y="136353"/>
                    </a:cubicBezTo>
                    <a:cubicBezTo>
                      <a:pt x="392758" y="148992"/>
                      <a:pt x="357737" y="178160"/>
                      <a:pt x="349955" y="178160"/>
                    </a:cubicBezTo>
                    <a:cubicBezTo>
                      <a:pt x="342659" y="178160"/>
                      <a:pt x="307152" y="148506"/>
                      <a:pt x="298884" y="136353"/>
                    </a:cubicBezTo>
                    <a:cubicBezTo>
                      <a:pt x="294992" y="130034"/>
                      <a:pt x="292074" y="123228"/>
                      <a:pt x="292560" y="114478"/>
                    </a:cubicBezTo>
                    <a:cubicBezTo>
                      <a:pt x="293533" y="98435"/>
                      <a:pt x="306666" y="85796"/>
                      <a:pt x="322230" y="85796"/>
                    </a:cubicBezTo>
                    <a:close/>
                    <a:moveTo>
                      <a:pt x="378205" y="28711"/>
                    </a:moveTo>
                    <a:cubicBezTo>
                      <a:pt x="319870" y="28711"/>
                      <a:pt x="284869" y="39904"/>
                      <a:pt x="284869" y="39904"/>
                    </a:cubicBezTo>
                    <a:cubicBezTo>
                      <a:pt x="276119" y="41364"/>
                      <a:pt x="268827" y="50123"/>
                      <a:pt x="268827" y="58882"/>
                    </a:cubicBezTo>
                    <a:cubicBezTo>
                      <a:pt x="268827" y="58882"/>
                      <a:pt x="268827" y="58882"/>
                      <a:pt x="268827" y="369840"/>
                    </a:cubicBezTo>
                    <a:cubicBezTo>
                      <a:pt x="268827" y="378599"/>
                      <a:pt x="276119" y="386385"/>
                      <a:pt x="284869" y="386385"/>
                    </a:cubicBezTo>
                    <a:cubicBezTo>
                      <a:pt x="284869" y="386385"/>
                      <a:pt x="320842" y="382979"/>
                      <a:pt x="377233" y="382979"/>
                    </a:cubicBezTo>
                    <a:cubicBezTo>
                      <a:pt x="437026" y="382979"/>
                      <a:pt x="435567" y="386385"/>
                      <a:pt x="471541" y="386385"/>
                    </a:cubicBezTo>
                    <a:cubicBezTo>
                      <a:pt x="480291" y="386385"/>
                      <a:pt x="487583" y="378599"/>
                      <a:pt x="487583" y="369840"/>
                    </a:cubicBezTo>
                    <a:lnTo>
                      <a:pt x="487583" y="58882"/>
                    </a:lnTo>
                    <a:cubicBezTo>
                      <a:pt x="487583" y="50123"/>
                      <a:pt x="480291" y="41364"/>
                      <a:pt x="471541" y="39904"/>
                    </a:cubicBezTo>
                    <a:cubicBezTo>
                      <a:pt x="471541" y="39904"/>
                      <a:pt x="436540" y="28711"/>
                      <a:pt x="378205" y="28711"/>
                    </a:cubicBezTo>
                    <a:close/>
                    <a:moveTo>
                      <a:pt x="129795" y="28711"/>
                    </a:moveTo>
                    <a:cubicBezTo>
                      <a:pt x="71460" y="28711"/>
                      <a:pt x="36459" y="39904"/>
                      <a:pt x="36459" y="39904"/>
                    </a:cubicBezTo>
                    <a:cubicBezTo>
                      <a:pt x="27709" y="41364"/>
                      <a:pt x="20417" y="50123"/>
                      <a:pt x="20417" y="58882"/>
                    </a:cubicBezTo>
                    <a:cubicBezTo>
                      <a:pt x="20417" y="58882"/>
                      <a:pt x="20417" y="58882"/>
                      <a:pt x="20417" y="369840"/>
                    </a:cubicBezTo>
                    <a:cubicBezTo>
                      <a:pt x="20417" y="378599"/>
                      <a:pt x="27709" y="386385"/>
                      <a:pt x="36459" y="386385"/>
                    </a:cubicBezTo>
                    <a:cubicBezTo>
                      <a:pt x="36459" y="386385"/>
                      <a:pt x="72433" y="382979"/>
                      <a:pt x="128823" y="382979"/>
                    </a:cubicBezTo>
                    <a:cubicBezTo>
                      <a:pt x="188616" y="382979"/>
                      <a:pt x="187158" y="386385"/>
                      <a:pt x="222645" y="386385"/>
                    </a:cubicBezTo>
                    <a:cubicBezTo>
                      <a:pt x="231881" y="386385"/>
                      <a:pt x="239173" y="378599"/>
                      <a:pt x="239173" y="369840"/>
                    </a:cubicBezTo>
                    <a:lnTo>
                      <a:pt x="239173" y="58882"/>
                    </a:lnTo>
                    <a:cubicBezTo>
                      <a:pt x="239173" y="50123"/>
                      <a:pt x="231881" y="41364"/>
                      <a:pt x="223131" y="39904"/>
                    </a:cubicBezTo>
                    <a:cubicBezTo>
                      <a:pt x="223131" y="39904"/>
                      <a:pt x="188130" y="28711"/>
                      <a:pt x="129795" y="28711"/>
                    </a:cubicBezTo>
                    <a:close/>
                    <a:moveTo>
                      <a:pt x="126878" y="0"/>
                    </a:moveTo>
                    <a:cubicBezTo>
                      <a:pt x="160907" y="0"/>
                      <a:pt x="240632" y="11679"/>
                      <a:pt x="254243" y="11679"/>
                    </a:cubicBezTo>
                    <a:cubicBezTo>
                      <a:pt x="277091" y="11679"/>
                      <a:pt x="347093" y="0"/>
                      <a:pt x="381122" y="0"/>
                    </a:cubicBezTo>
                    <a:cubicBezTo>
                      <a:pt x="448693" y="0"/>
                      <a:pt x="489041" y="13139"/>
                      <a:pt x="489041" y="13139"/>
                    </a:cubicBezTo>
                    <a:cubicBezTo>
                      <a:pt x="499250" y="15086"/>
                      <a:pt x="508000" y="24818"/>
                      <a:pt x="508000" y="35038"/>
                    </a:cubicBezTo>
                    <a:cubicBezTo>
                      <a:pt x="508000" y="35038"/>
                      <a:pt x="508000" y="35038"/>
                      <a:pt x="508000" y="395631"/>
                    </a:cubicBezTo>
                    <a:cubicBezTo>
                      <a:pt x="508000" y="406337"/>
                      <a:pt x="499250" y="414610"/>
                      <a:pt x="489041" y="414610"/>
                    </a:cubicBezTo>
                    <a:cubicBezTo>
                      <a:pt x="447234" y="414610"/>
                      <a:pt x="449179" y="410717"/>
                      <a:pt x="379663" y="410717"/>
                    </a:cubicBezTo>
                    <a:cubicBezTo>
                      <a:pt x="379663" y="410717"/>
                      <a:pt x="379663" y="410717"/>
                      <a:pt x="125906" y="410717"/>
                    </a:cubicBezTo>
                    <a:cubicBezTo>
                      <a:pt x="60279" y="410717"/>
                      <a:pt x="18959" y="414610"/>
                      <a:pt x="18959" y="414610"/>
                    </a:cubicBezTo>
                    <a:cubicBezTo>
                      <a:pt x="8750" y="414610"/>
                      <a:pt x="0" y="406337"/>
                      <a:pt x="0" y="395631"/>
                    </a:cubicBezTo>
                    <a:cubicBezTo>
                      <a:pt x="0" y="395631"/>
                      <a:pt x="0" y="395631"/>
                      <a:pt x="0" y="35038"/>
                    </a:cubicBezTo>
                    <a:cubicBezTo>
                      <a:pt x="0" y="24818"/>
                      <a:pt x="8264" y="15086"/>
                      <a:pt x="18959" y="13139"/>
                    </a:cubicBezTo>
                    <a:cubicBezTo>
                      <a:pt x="18959" y="13139"/>
                      <a:pt x="59307" y="0"/>
                      <a:pt x="126878" y="0"/>
                    </a:cubicBezTo>
                    <a:close/>
                  </a:path>
                </a:pathLst>
              </a:custGeom>
              <a:solidFill>
                <a:sysClr val="window" lastClr="FFFFF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nvGrpSpPr>
            <p:cNvPr id="10" name="Group 6"/>
            <p:cNvGrpSpPr/>
            <p:nvPr/>
          </p:nvGrpSpPr>
          <p:grpSpPr>
            <a:xfrm>
              <a:off x="4282608" y="1772816"/>
              <a:ext cx="1327924" cy="1327920"/>
              <a:chOff x="4909893" y="2312876"/>
              <a:chExt cx="1022143" cy="1022141"/>
            </a:xfrm>
          </p:grpSpPr>
          <p:sp>
            <p:nvSpPr>
              <p:cNvPr id="14" name="Oval 21"/>
              <p:cNvSpPr/>
              <p:nvPr/>
            </p:nvSpPr>
            <p:spPr>
              <a:xfrm flipH="1">
                <a:off x="4909893" y="2312876"/>
                <a:ext cx="1022143" cy="102214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Oval 22"/>
              <p:cNvSpPr/>
              <p:nvPr/>
            </p:nvSpPr>
            <p:spPr>
              <a:xfrm flipH="1">
                <a:off x="4989198" y="2388316"/>
                <a:ext cx="871263" cy="871262"/>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Freeform: Shape 30"/>
              <p:cNvSpPr>
                <a:spLocks noChangeAspect="1"/>
              </p:cNvSpPr>
              <p:nvPr/>
            </p:nvSpPr>
            <p:spPr bwMode="auto">
              <a:xfrm>
                <a:off x="5230439" y="2685625"/>
                <a:ext cx="381053" cy="276641"/>
              </a:xfrm>
              <a:custGeom>
                <a:avLst/>
                <a:gdLst>
                  <a:gd name="connsiteX0" fmla="*/ 220682 w 508000"/>
                  <a:gd name="connsiteY0" fmla="*/ 153574 h 368803"/>
                  <a:gd name="connsiteX1" fmla="*/ 251847 w 508000"/>
                  <a:gd name="connsiteY1" fmla="*/ 166568 h 368803"/>
                  <a:gd name="connsiteX2" fmla="*/ 314177 w 508000"/>
                  <a:gd name="connsiteY2" fmla="*/ 166568 h 368803"/>
                  <a:gd name="connsiteX3" fmla="*/ 314177 w 508000"/>
                  <a:gd name="connsiteY3" fmla="*/ 232405 h 368803"/>
                  <a:gd name="connsiteX4" fmla="*/ 258773 w 508000"/>
                  <a:gd name="connsiteY4" fmla="*/ 287846 h 368803"/>
                  <a:gd name="connsiteX5" fmla="*/ 248384 w 508000"/>
                  <a:gd name="connsiteY5" fmla="*/ 287846 h 368803"/>
                  <a:gd name="connsiteX6" fmla="*/ 189517 w 508000"/>
                  <a:gd name="connsiteY6" fmla="*/ 232405 h 368803"/>
                  <a:gd name="connsiteX7" fmla="*/ 189517 w 508000"/>
                  <a:gd name="connsiteY7" fmla="*/ 166568 h 368803"/>
                  <a:gd name="connsiteX8" fmla="*/ 220682 w 508000"/>
                  <a:gd name="connsiteY8" fmla="*/ 153574 h 368803"/>
                  <a:gd name="connsiteX9" fmla="*/ 463075 w 508000"/>
                  <a:gd name="connsiteY9" fmla="*/ 73065 h 368803"/>
                  <a:gd name="connsiteX10" fmla="*/ 362857 w 508000"/>
                  <a:gd name="connsiteY10" fmla="*/ 191360 h 368803"/>
                  <a:gd name="connsiteX11" fmla="*/ 463075 w 508000"/>
                  <a:gd name="connsiteY11" fmla="*/ 295738 h 368803"/>
                  <a:gd name="connsiteX12" fmla="*/ 41469 w 508000"/>
                  <a:gd name="connsiteY12" fmla="*/ 73065 h 368803"/>
                  <a:gd name="connsiteX13" fmla="*/ 41469 w 508000"/>
                  <a:gd name="connsiteY13" fmla="*/ 295738 h 368803"/>
                  <a:gd name="connsiteX14" fmla="*/ 141687 w 508000"/>
                  <a:gd name="connsiteY14" fmla="*/ 191360 h 368803"/>
                  <a:gd name="connsiteX15" fmla="*/ 41469 w 508000"/>
                  <a:gd name="connsiteY15" fmla="*/ 73065 h 368803"/>
                  <a:gd name="connsiteX16" fmla="*/ 72571 w 508000"/>
                  <a:gd name="connsiteY16" fmla="*/ 41751 h 368803"/>
                  <a:gd name="connsiteX17" fmla="*/ 176245 w 508000"/>
                  <a:gd name="connsiteY17" fmla="*/ 163526 h 368803"/>
                  <a:gd name="connsiteX18" fmla="*/ 169333 w 508000"/>
                  <a:gd name="connsiteY18" fmla="*/ 226153 h 368803"/>
                  <a:gd name="connsiteX19" fmla="*/ 72571 w 508000"/>
                  <a:gd name="connsiteY19" fmla="*/ 327052 h 368803"/>
                  <a:gd name="connsiteX20" fmla="*/ 435429 w 508000"/>
                  <a:gd name="connsiteY20" fmla="*/ 327052 h 368803"/>
                  <a:gd name="connsiteX21" fmla="*/ 338667 w 508000"/>
                  <a:gd name="connsiteY21" fmla="*/ 226153 h 368803"/>
                  <a:gd name="connsiteX22" fmla="*/ 331755 w 508000"/>
                  <a:gd name="connsiteY22" fmla="*/ 163526 h 368803"/>
                  <a:gd name="connsiteX23" fmla="*/ 435429 w 508000"/>
                  <a:gd name="connsiteY23" fmla="*/ 41751 h 368803"/>
                  <a:gd name="connsiteX24" fmla="*/ 72571 w 508000"/>
                  <a:gd name="connsiteY24" fmla="*/ 41751 h 368803"/>
                  <a:gd name="connsiteX25" fmla="*/ 55293 w 508000"/>
                  <a:gd name="connsiteY25" fmla="*/ 0 h 368803"/>
                  <a:gd name="connsiteX26" fmla="*/ 449252 w 508000"/>
                  <a:gd name="connsiteY26" fmla="*/ 0 h 368803"/>
                  <a:gd name="connsiteX27" fmla="*/ 466531 w 508000"/>
                  <a:gd name="connsiteY27" fmla="*/ 3479 h 368803"/>
                  <a:gd name="connsiteX28" fmla="*/ 508000 w 508000"/>
                  <a:gd name="connsiteY28" fmla="*/ 55668 h 368803"/>
                  <a:gd name="connsiteX29" fmla="*/ 504544 w 508000"/>
                  <a:gd name="connsiteY29" fmla="*/ 313135 h 368803"/>
                  <a:gd name="connsiteX30" fmla="*/ 490721 w 508000"/>
                  <a:gd name="connsiteY30" fmla="*/ 351407 h 368803"/>
                  <a:gd name="connsiteX31" fmla="*/ 449252 w 508000"/>
                  <a:gd name="connsiteY31" fmla="*/ 368803 h 368803"/>
                  <a:gd name="connsiteX32" fmla="*/ 55293 w 508000"/>
                  <a:gd name="connsiteY32" fmla="*/ 368803 h 368803"/>
                  <a:gd name="connsiteX33" fmla="*/ 17279 w 508000"/>
                  <a:gd name="connsiteY33" fmla="*/ 351407 h 368803"/>
                  <a:gd name="connsiteX34" fmla="*/ 0 w 508000"/>
                  <a:gd name="connsiteY34" fmla="*/ 313135 h 368803"/>
                  <a:gd name="connsiteX35" fmla="*/ 0 w 508000"/>
                  <a:gd name="connsiteY35" fmla="*/ 55668 h 368803"/>
                  <a:gd name="connsiteX36" fmla="*/ 41469 w 508000"/>
                  <a:gd name="connsiteY36" fmla="*/ 3479 h 368803"/>
                  <a:gd name="connsiteX37" fmla="*/ 55293 w 508000"/>
                  <a:gd name="connsiteY37" fmla="*/ 0 h 36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000" h="368803">
                    <a:moveTo>
                      <a:pt x="220682" y="153574"/>
                    </a:moveTo>
                    <a:cubicBezTo>
                      <a:pt x="231936" y="153574"/>
                      <a:pt x="243190" y="157906"/>
                      <a:pt x="251847" y="166568"/>
                    </a:cubicBezTo>
                    <a:cubicBezTo>
                      <a:pt x="269161" y="149243"/>
                      <a:pt x="296863" y="149243"/>
                      <a:pt x="314177" y="166568"/>
                    </a:cubicBezTo>
                    <a:cubicBezTo>
                      <a:pt x="331491" y="183894"/>
                      <a:pt x="331491" y="215079"/>
                      <a:pt x="314177" y="232405"/>
                    </a:cubicBezTo>
                    <a:cubicBezTo>
                      <a:pt x="314177" y="232405"/>
                      <a:pt x="272624" y="273986"/>
                      <a:pt x="258773" y="287846"/>
                    </a:cubicBezTo>
                    <a:cubicBezTo>
                      <a:pt x="255310" y="291311"/>
                      <a:pt x="251847" y="291311"/>
                      <a:pt x="248384" y="287846"/>
                    </a:cubicBezTo>
                    <a:cubicBezTo>
                      <a:pt x="231070" y="273986"/>
                      <a:pt x="189517" y="232405"/>
                      <a:pt x="189517" y="232405"/>
                    </a:cubicBezTo>
                    <a:cubicBezTo>
                      <a:pt x="172203" y="215079"/>
                      <a:pt x="172203" y="183894"/>
                      <a:pt x="189517" y="166568"/>
                    </a:cubicBezTo>
                    <a:cubicBezTo>
                      <a:pt x="198174" y="157906"/>
                      <a:pt x="209428" y="153574"/>
                      <a:pt x="220682" y="153574"/>
                    </a:cubicBezTo>
                    <a:close/>
                    <a:moveTo>
                      <a:pt x="463075" y="73065"/>
                    </a:moveTo>
                    <a:cubicBezTo>
                      <a:pt x="463075" y="73065"/>
                      <a:pt x="463075" y="73065"/>
                      <a:pt x="362857" y="191360"/>
                    </a:cubicBezTo>
                    <a:cubicBezTo>
                      <a:pt x="362857" y="191360"/>
                      <a:pt x="362857" y="191360"/>
                      <a:pt x="463075" y="295738"/>
                    </a:cubicBezTo>
                    <a:close/>
                    <a:moveTo>
                      <a:pt x="41469" y="73065"/>
                    </a:moveTo>
                    <a:cubicBezTo>
                      <a:pt x="41469" y="73065"/>
                      <a:pt x="41469" y="73065"/>
                      <a:pt x="41469" y="295738"/>
                    </a:cubicBezTo>
                    <a:lnTo>
                      <a:pt x="141687" y="191360"/>
                    </a:lnTo>
                    <a:cubicBezTo>
                      <a:pt x="141687" y="191360"/>
                      <a:pt x="141687" y="191360"/>
                      <a:pt x="41469" y="73065"/>
                    </a:cubicBezTo>
                    <a:close/>
                    <a:moveTo>
                      <a:pt x="72571" y="41751"/>
                    </a:moveTo>
                    <a:cubicBezTo>
                      <a:pt x="72571" y="41751"/>
                      <a:pt x="127864" y="107858"/>
                      <a:pt x="176245" y="163526"/>
                    </a:cubicBezTo>
                    <a:cubicBezTo>
                      <a:pt x="162422" y="180922"/>
                      <a:pt x="158966" y="205277"/>
                      <a:pt x="169333" y="226153"/>
                    </a:cubicBezTo>
                    <a:cubicBezTo>
                      <a:pt x="169333" y="226153"/>
                      <a:pt x="169333" y="226153"/>
                      <a:pt x="72571" y="327052"/>
                    </a:cubicBezTo>
                    <a:lnTo>
                      <a:pt x="435429" y="327052"/>
                    </a:lnTo>
                    <a:cubicBezTo>
                      <a:pt x="435429" y="327052"/>
                      <a:pt x="435429" y="327052"/>
                      <a:pt x="338667" y="226153"/>
                    </a:cubicBezTo>
                    <a:cubicBezTo>
                      <a:pt x="349034" y="205277"/>
                      <a:pt x="345578" y="180922"/>
                      <a:pt x="331755" y="163526"/>
                    </a:cubicBezTo>
                    <a:cubicBezTo>
                      <a:pt x="380136" y="107858"/>
                      <a:pt x="435429" y="41751"/>
                      <a:pt x="435429" y="41751"/>
                    </a:cubicBezTo>
                    <a:cubicBezTo>
                      <a:pt x="435429" y="41751"/>
                      <a:pt x="435429" y="41751"/>
                      <a:pt x="72571" y="41751"/>
                    </a:cubicBezTo>
                    <a:close/>
                    <a:moveTo>
                      <a:pt x="55293" y="0"/>
                    </a:moveTo>
                    <a:cubicBezTo>
                      <a:pt x="55293" y="0"/>
                      <a:pt x="55293" y="0"/>
                      <a:pt x="449252" y="0"/>
                    </a:cubicBezTo>
                    <a:cubicBezTo>
                      <a:pt x="456163" y="0"/>
                      <a:pt x="459619" y="0"/>
                      <a:pt x="466531" y="3479"/>
                    </a:cubicBezTo>
                    <a:cubicBezTo>
                      <a:pt x="490721" y="10438"/>
                      <a:pt x="508000" y="31313"/>
                      <a:pt x="508000" y="55668"/>
                    </a:cubicBezTo>
                    <a:cubicBezTo>
                      <a:pt x="508000" y="55668"/>
                      <a:pt x="508000" y="55668"/>
                      <a:pt x="504544" y="313135"/>
                    </a:cubicBezTo>
                    <a:cubicBezTo>
                      <a:pt x="504544" y="327052"/>
                      <a:pt x="501088" y="340969"/>
                      <a:pt x="490721" y="351407"/>
                    </a:cubicBezTo>
                    <a:cubicBezTo>
                      <a:pt x="480354" y="361844"/>
                      <a:pt x="463075" y="368803"/>
                      <a:pt x="449252" y="368803"/>
                    </a:cubicBezTo>
                    <a:cubicBezTo>
                      <a:pt x="449252" y="368803"/>
                      <a:pt x="449252" y="368803"/>
                      <a:pt x="55293" y="368803"/>
                    </a:cubicBezTo>
                    <a:cubicBezTo>
                      <a:pt x="41469" y="368803"/>
                      <a:pt x="27646" y="361844"/>
                      <a:pt x="17279" y="351407"/>
                    </a:cubicBezTo>
                    <a:cubicBezTo>
                      <a:pt x="6912" y="340969"/>
                      <a:pt x="0" y="327052"/>
                      <a:pt x="0" y="313135"/>
                    </a:cubicBezTo>
                    <a:cubicBezTo>
                      <a:pt x="0" y="313135"/>
                      <a:pt x="0" y="313135"/>
                      <a:pt x="0" y="55668"/>
                    </a:cubicBezTo>
                    <a:cubicBezTo>
                      <a:pt x="0" y="31313"/>
                      <a:pt x="17279" y="10438"/>
                      <a:pt x="41469" y="3479"/>
                    </a:cubicBezTo>
                    <a:cubicBezTo>
                      <a:pt x="44925" y="0"/>
                      <a:pt x="51837" y="0"/>
                      <a:pt x="55293" y="0"/>
                    </a:cubicBezTo>
                    <a:close/>
                  </a:path>
                </a:pathLst>
              </a:custGeom>
              <a:solidFill>
                <a:sysClr val="window" lastClr="FFFFF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sp>
        <p:nvSpPr>
          <p:cNvPr id="23" name="矩形 22"/>
          <p:cNvSpPr/>
          <p:nvPr/>
        </p:nvSpPr>
        <p:spPr>
          <a:xfrm>
            <a:off x="271780" y="2406015"/>
            <a:ext cx="3479800" cy="3461385"/>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zh-CN" altLang="en-US" sz="2000" b="0" i="0" u="none" strike="noStrike" kern="1200" cap="none" spc="0" normalizeH="0" baseline="0" noProof="0" dirty="0">
                <a:solidFill>
                  <a:schemeClr val="accent1"/>
                </a:solidFill>
                <a:effectLst/>
                <a:uLnTx/>
                <a:uFillTx/>
                <a:latin typeface="Century Gothic" panose="020F0502020204030204"/>
                <a:ea typeface="思源黑体 CN Regular"/>
                <a:cs typeface="+mn-ea"/>
                <a:sym typeface="+mn-lt"/>
              </a:rPr>
              <a:t>（一）电路基本参数的测量</a:t>
            </a:r>
            <a:endParaRPr kumimoji="0" lang="zh-CN" altLang="en-US" sz="2000" b="0" i="0" u="none" strike="noStrike" kern="1200" cap="none" spc="0" normalizeH="0" baseline="0" noProof="0" dirty="0">
              <a:solidFill>
                <a:schemeClr val="accent1"/>
              </a:solidFill>
              <a:effectLst/>
              <a:uLnTx/>
              <a:uFillTx/>
              <a:latin typeface="Century Gothic" panose="020F0502020204030204"/>
              <a:ea typeface="思源黑体 CN Regular"/>
              <a:cs typeface="+mn-ea"/>
              <a:sym typeface="+mn-lt"/>
            </a:endParaRPr>
          </a:p>
          <a:p>
            <a:pPr marL="0" marR="0" lvl="0" indent="0" algn="l" defTabSz="914400" rtl="0" fontAlgn="auto">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电压、电流和功率是表征电信号能量大小的三个基本参数，它们都可以直接用直读仪表（指针式或数字式）来测量。测量直流量通常采用磁电系仪表，测量交流量主要采用电磁系仪表，比较精密的测量可以使用电动系仪表。</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9" name="矩形 28"/>
          <p:cNvSpPr/>
          <p:nvPr/>
        </p:nvSpPr>
        <p:spPr>
          <a:xfrm>
            <a:off x="8561070" y="2664460"/>
            <a:ext cx="3311525" cy="1337945"/>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zh-CN" altLang="en-US" b="0" i="0" u="none" strike="noStrike" kern="1200" cap="none" spc="0" normalizeH="0" baseline="0" noProof="0" dirty="0">
                <a:solidFill>
                  <a:schemeClr val="accent1"/>
                </a:solidFill>
                <a:effectLst/>
                <a:uLnTx/>
                <a:uFillTx/>
                <a:latin typeface="Century Gothic" panose="020F0502020204030204"/>
                <a:ea typeface="思源黑体 CN Regular"/>
                <a:cs typeface="+mn-ea"/>
                <a:sym typeface="+mn-lt"/>
              </a:rPr>
              <a:t>（二）常用测量仪表的使用</a:t>
            </a:r>
            <a:endParaRPr kumimoji="0" lang="zh-CN" altLang="en-US" b="0" i="0" u="none" strike="noStrike" kern="1200" cap="none" spc="0" normalizeH="0" baseline="0" noProof="0" dirty="0">
              <a:solidFill>
                <a:schemeClr val="accent1"/>
              </a:solidFill>
              <a:effectLst/>
              <a:uLnTx/>
              <a:uFillTx/>
              <a:latin typeface="Century Gothic" panose="020F0502020204030204"/>
              <a:ea typeface="思源黑体 CN Regular"/>
              <a:cs typeface="+mn-ea"/>
              <a:sym typeface="+mn-lt"/>
            </a:endParaRPr>
          </a:p>
          <a:p>
            <a:pPr marL="0" marR="0" lvl="0" indent="0" algn="l" defTabSz="914400" rtl="0" fontAlgn="auto">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1. 500 型指针万用表的使用。</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l" defTabSz="914400" rtl="0" fontAlgn="auto">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2. VC9802 数字万用表的使用。</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知识拓展</a:t>
            </a:r>
            <a:endParaRPr kumimoji="0" lang="zh-CN"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974090" y="1276350"/>
            <a:ext cx="10531475" cy="4754245"/>
          </a:xfrm>
          <a:prstGeom prst="rect">
            <a:avLst/>
          </a:prstGeom>
        </p:spPr>
        <p:txBody>
          <a:bodyPr wrap="square">
            <a:spAutoFit/>
          </a:bodyPr>
          <a:lstStyle/>
          <a:p>
            <a:pPr marL="0" marR="0" lvl="0" algn="just" defTabSz="914400" rtl="0" eaLnBrk="1" fontAlgn="auto" latinLnBrk="0" hangingPunct="1">
              <a:lnSpc>
                <a:spcPct val="150000"/>
              </a:lnSpc>
              <a:spcBef>
                <a:spcPts val="0"/>
              </a:spcBef>
              <a:spcAft>
                <a:spcPts val="0"/>
              </a:spcAft>
              <a:buClrTx/>
              <a:buSzTx/>
              <a:buFontTx/>
              <a:buNone/>
              <a:defRPr/>
            </a:pPr>
            <a:r>
              <a:rPr kumimoji="0" lang="en-US" altLang="zh-CN" b="1" i="0" u="none" strike="noStrike" kern="1200" cap="none" spc="0" normalizeH="0" baseline="0" noProof="0" dirty="0">
                <a:ln>
                  <a:noFill/>
                </a:ln>
                <a:solidFill>
                  <a:srgbClr val="7030A0"/>
                </a:solidFill>
                <a:effectLst/>
                <a:uLnTx/>
                <a:uFillTx/>
                <a:latin typeface="方正宋三简体" panose="03000509000000000000" charset="-122"/>
                <a:ea typeface="方正宋三简体" panose="03000509000000000000" charset="-122"/>
                <a:cs typeface="黑体" panose="02010609060101010101" charset="-122"/>
                <a:sym typeface="+mn-lt"/>
              </a:rPr>
              <a:t>串联电阻电路就是电源，开关，用电器都使用同一条线路，当开关闭合时，电路将流经所有的用电器，一旦某个用电器发生故障，电流就无法流向其它的用电器，但是其好处就是开关一旦断开，所有的用电器都将没有电流，可以做到在维修时确保安全。</a:t>
            </a:r>
            <a:endParaRPr kumimoji="0" lang="en-US" altLang="zh-CN" i="0" u="none" strike="noStrike" kern="1200" cap="none" spc="0" normalizeH="0" baseline="0" noProof="0" dirty="0">
              <a:ln>
                <a:noFill/>
              </a:ln>
              <a:solidFill>
                <a:srgbClr val="7030A0"/>
              </a:solidFill>
              <a:effectLst/>
              <a:uLnTx/>
              <a:uFillTx/>
              <a:latin typeface="黑体" panose="02010609060101010101" charset="-122"/>
              <a:ea typeface="黑体" panose="02010609060101010101" charset="-122"/>
              <a:cs typeface="黑体" panose="02010609060101010101" charset="-122"/>
              <a:sym typeface="+mn-lt"/>
            </a:endParaRPr>
          </a:p>
          <a:p>
            <a:pPr marL="0" marR="0" lvl="0" algn="just" defTabSz="914400" rtl="0" eaLnBrk="1" fontAlgn="auto" latinLnBrk="0" hangingPunct="1">
              <a:lnSpc>
                <a:spcPct val="150000"/>
              </a:lnSpc>
              <a:spcBef>
                <a:spcPts val="0"/>
              </a:spcBef>
              <a:spcAft>
                <a:spcPts val="0"/>
              </a:spcAft>
              <a:buClrTx/>
              <a:buSzTx/>
              <a:buFontTx/>
              <a:buNone/>
              <a:defRPr/>
            </a:pPr>
            <a:r>
              <a:rPr kumimoji="0" lang="en-US" altLang="zh-CN" sz="2000" i="0" u="none" strike="noStrike" kern="1200" cap="none" spc="0" normalizeH="0" baseline="0" noProof="0" dirty="0">
                <a:ln>
                  <a:noFill/>
                </a:ln>
                <a:solidFill>
                  <a:schemeClr val="accent6"/>
                </a:solidFill>
                <a:effectLst/>
                <a:uLnTx/>
                <a:uFillTx/>
                <a:latin typeface="方正中雅宋_GBK" panose="02000000000000000000" charset="-122"/>
                <a:ea typeface="方正中雅宋_GBK" panose="02000000000000000000" charset="-122"/>
                <a:cs typeface="方正中雅宋_GBK" panose="02000000000000000000" charset="-122"/>
                <a:sym typeface="+mn-lt"/>
              </a:rPr>
              <a:t>并联电阻电路的特点就是分流，就比如流入你家的电流是固定的，在每条电路会根据所需公率的不同，分配不同的电流，所有并联到总电源上的电路电压是一定的，都是220V。</a:t>
            </a:r>
            <a:endParaRPr kumimoji="0" lang="en-US" altLang="zh-CN"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algn="just" defTabSz="914400" rtl="0" eaLnBrk="1" fontAlgn="auto" latinLnBrk="0" hangingPunct="1">
              <a:lnSpc>
                <a:spcPct val="150000"/>
              </a:lnSpc>
              <a:spcBef>
                <a:spcPts val="0"/>
              </a:spcBef>
              <a:spcAft>
                <a:spcPts val="0"/>
              </a:spcAft>
              <a:buClrTx/>
              <a:buSzTx/>
              <a:buFontTx/>
              <a:buNone/>
              <a:defRPr/>
            </a:pPr>
            <a:r>
              <a:rPr kumimoji="0" lang="en-US" altLang="zh-CN"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我国市面上所有用电器的额定功率都是220V，这也是家庭采用并联电阻电路的一个原因。串联电路正好相反，它保证整条电路的电流相同，但是电压会根据需要分配。</a:t>
            </a:r>
            <a:endParaRPr kumimoji="0" lang="en-US" altLang="zh-CN"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algn="just" defTabSz="914400" rtl="0" eaLnBrk="1" fontAlgn="auto" latinLnBrk="0" hangingPunct="1">
              <a:lnSpc>
                <a:spcPct val="150000"/>
              </a:lnSpc>
              <a:spcBef>
                <a:spcPts val="0"/>
              </a:spcBef>
              <a:spcAft>
                <a:spcPts val="0"/>
              </a:spcAft>
              <a:buClrTx/>
              <a:buSzTx/>
              <a:buFontTx/>
              <a:buNone/>
              <a:defRPr/>
            </a:pPr>
            <a:r>
              <a:rPr kumimoji="0" lang="en-US" altLang="zh-CN"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在生活中，为了保证用电的安全，家中的电路其实是混联电路，也就是说有并联电阻电路，也有串联电阻电路，就是有一个总的电路，在此电路上有一个总开关，就是所谓的用电闸。</a:t>
            </a:r>
            <a:endParaRPr kumimoji="0" lang="en-US" altLang="zh-CN"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algn="just" defTabSz="914400" rtl="0" eaLnBrk="1" fontAlgn="auto" latinLnBrk="0" hangingPunct="1">
              <a:lnSpc>
                <a:spcPct val="150000"/>
              </a:lnSpc>
              <a:spcBef>
                <a:spcPts val="0"/>
              </a:spcBef>
              <a:spcAft>
                <a:spcPts val="0"/>
              </a:spcAft>
              <a:buClrTx/>
              <a:buSzTx/>
              <a:buFontTx/>
              <a:buNone/>
              <a:defRPr/>
            </a:pPr>
            <a:r>
              <a:rPr kumimoji="0" lang="en-US" altLang="zh-CN"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当断开用电闸之后，整条线路会没有电流。家用电路在串联电阻电路的基础上增加并联电路，保证电路通畅下各个电路又相对独立，这就是家庭电路中的混联电路。</a:t>
            </a:r>
            <a:endParaRPr kumimoji="0" lang="en-US" altLang="zh-CN"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二</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651368" y="2779253"/>
            <a:ext cx="3356688"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熟悉直流电源</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9530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1332230" y="1419860"/>
            <a:ext cx="9268460" cy="398780"/>
          </a:xfrm>
          <a:prstGeom prst="rect">
            <a:avLst/>
          </a:prstGeom>
        </p:spPr>
        <p:txBody>
          <a:bodyPr wrap="square">
            <a:spAutoFit/>
          </a:bodyPr>
          <a:p>
            <a:r>
              <a:rPr lang="zh-CN" altLang="en-US" sz="2000">
                <a:solidFill>
                  <a:srgbClr val="231F20"/>
                </a:solidFill>
                <a:latin typeface="方正中雅宋_GBK" panose="02000000000000000000" charset="-122"/>
                <a:ea typeface="方正中雅宋_GBK" panose="02000000000000000000" charset="-122"/>
              </a:rPr>
              <a:t>对日常生活中的电源进行仔细观察，并查阅相关资料，并进行思考和分析。</a:t>
            </a:r>
            <a:endParaRPr lang="zh-CN" altLang="en-US" sz="2000">
              <a:solidFill>
                <a:srgbClr val="231F20"/>
              </a:solidFill>
              <a:latin typeface="方正中雅宋_GBK" panose="02000000000000000000" charset="-122"/>
              <a:ea typeface="方正中雅宋_GBK" panose="02000000000000000000" charset="-122"/>
            </a:endParaRPr>
          </a:p>
        </p:txBody>
      </p:sp>
      <p:sp>
        <p:nvSpPr>
          <p:cNvPr id="3" name="Freeform 4"/>
          <p:cNvSpPr/>
          <p:nvPr>
            <p:custDataLst>
              <p:tags r:id="rId1"/>
            </p:custDataLst>
          </p:nvPr>
        </p:nvSpPr>
        <p:spPr>
          <a:xfrm>
            <a:off x="611151" y="2325334"/>
            <a:ext cx="2581665" cy="3065266"/>
          </a:xfrm>
          <a:custGeom>
            <a:avLst/>
            <a:gdLst>
              <a:gd name="connsiteX0" fmla="*/ 2901949 w 3176990"/>
              <a:gd name="connsiteY0" fmla="*/ 0 h 2901950"/>
              <a:gd name="connsiteX1" fmla="*/ 2901948 w 3176990"/>
              <a:gd name="connsiteY1" fmla="*/ 1181659 h 2901950"/>
              <a:gd name="connsiteX2" fmla="*/ 3176990 w 3176990"/>
              <a:gd name="connsiteY2" fmla="*/ 1450974 h 2901950"/>
              <a:gd name="connsiteX3" fmla="*/ 2901948 w 3176990"/>
              <a:gd name="connsiteY3" fmla="*/ 1720293 h 2901950"/>
              <a:gd name="connsiteX4" fmla="*/ 2901947 w 3176990"/>
              <a:gd name="connsiteY4" fmla="*/ 2901950 h 2901950"/>
              <a:gd name="connsiteX5" fmla="*/ 0 w 3176990"/>
              <a:gd name="connsiteY5" fmla="*/ 2901949 h 2901950"/>
              <a:gd name="connsiteX6" fmla="*/ 1 w 3176990"/>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90" h="2901950">
                <a:moveTo>
                  <a:pt x="2901949" y="0"/>
                </a:moveTo>
                <a:lnTo>
                  <a:pt x="2901948" y="1181659"/>
                </a:lnTo>
                <a:lnTo>
                  <a:pt x="3176990" y="1450974"/>
                </a:lnTo>
                <a:lnTo>
                  <a:pt x="2901948" y="1720293"/>
                </a:lnTo>
                <a:lnTo>
                  <a:pt x="2901947" y="2901950"/>
                </a:lnTo>
                <a:lnTo>
                  <a:pt x="0" y="2901949"/>
                </a:lnTo>
                <a:lnTo>
                  <a:pt x="1" y="1"/>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9450" tIns="479653" rIns="431477" bIns="479653" numCol="1" spcCol="0" rtlCol="0" fromWordArt="0" anchor="ctr" anchorCtr="0" forceAA="0" compatLnSpc="1">
            <a:noAutofit/>
          </a:bodyPr>
          <a:p>
            <a:pPr>
              <a:lnSpc>
                <a:spcPct val="130000"/>
              </a:lnSpc>
            </a:pPr>
            <a:r>
              <a:rPr lang="zh-CN" altLang="zh-CN" sz="1600">
                <a:solidFill>
                  <a:srgbClr val="FFFFFF"/>
                </a:solidFill>
                <a:latin typeface="+mn-ea"/>
                <a:cs typeface="+mn-ea"/>
                <a:sym typeface="+mn-ea"/>
              </a:rPr>
              <a:t>1. 手电筒用的干电池，电子计算器、电子手表使用的纽扣电池。</a:t>
            </a:r>
            <a:endParaRPr lang="zh-CN" altLang="zh-CN" sz="1600">
              <a:solidFill>
                <a:srgbClr val="FFFFFF"/>
              </a:solidFill>
              <a:latin typeface="+mn-ea"/>
              <a:cs typeface="+mn-ea"/>
              <a:sym typeface="+mn-ea"/>
            </a:endParaRPr>
          </a:p>
        </p:txBody>
      </p:sp>
      <p:sp>
        <p:nvSpPr>
          <p:cNvPr id="4" name="Freeform 19"/>
          <p:cNvSpPr/>
          <p:nvPr>
            <p:custDataLst>
              <p:tags r:id="rId2"/>
            </p:custDataLst>
          </p:nvPr>
        </p:nvSpPr>
        <p:spPr>
          <a:xfrm>
            <a:off x="3409811" y="2325334"/>
            <a:ext cx="2581665" cy="3065266"/>
          </a:xfrm>
          <a:custGeom>
            <a:avLst/>
            <a:gdLst>
              <a:gd name="connsiteX0" fmla="*/ 2901948 w 3176987"/>
              <a:gd name="connsiteY0" fmla="*/ 0 h 2901950"/>
              <a:gd name="connsiteX1" fmla="*/ 2901948 w 3176987"/>
              <a:gd name="connsiteY1" fmla="*/ 1181659 h 2901950"/>
              <a:gd name="connsiteX2" fmla="*/ 3176987 w 3176987"/>
              <a:gd name="connsiteY2" fmla="*/ 1450976 h 2901950"/>
              <a:gd name="connsiteX3" fmla="*/ 2901947 w 3176987"/>
              <a:gd name="connsiteY3" fmla="*/ 1720294 h 2901950"/>
              <a:gd name="connsiteX4" fmla="*/ 2901948 w 3176987"/>
              <a:gd name="connsiteY4" fmla="*/ 2901950 h 2901950"/>
              <a:gd name="connsiteX5" fmla="*/ 2 w 3176987"/>
              <a:gd name="connsiteY5" fmla="*/ 2901950 h 2901950"/>
              <a:gd name="connsiteX6" fmla="*/ 0 w 3176987"/>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7" h="2901950">
                <a:moveTo>
                  <a:pt x="2901948" y="0"/>
                </a:moveTo>
                <a:lnTo>
                  <a:pt x="2901948" y="1181659"/>
                </a:lnTo>
                <a:lnTo>
                  <a:pt x="3176987" y="1450976"/>
                </a:lnTo>
                <a:lnTo>
                  <a:pt x="2901947" y="1720294"/>
                </a:lnTo>
                <a:lnTo>
                  <a:pt x="2901948" y="2901950"/>
                </a:lnTo>
                <a:lnTo>
                  <a:pt x="2" y="2901950"/>
                </a:lnTo>
                <a:lnTo>
                  <a:pt x="0" y="1"/>
                </a:lnTo>
                <a:close/>
              </a:path>
            </a:pathLst>
          </a:custGeom>
          <a:gradFill>
            <a:gsLst>
              <a:gs pos="100000">
                <a:schemeClr val="accent6">
                  <a:lumMod val="60000"/>
                  <a:lumOff val="40000"/>
                </a:schemeClr>
              </a:gs>
              <a:gs pos="0">
                <a:srgbClr val="0CA451"/>
              </a:gs>
            </a:gsLst>
            <a:path path="circle">
              <a:fillToRect l="100000" t="100000"/>
            </a:path>
            <a:tileRect r="-100000" b="-10000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50121" tIns="479653" rIns="430806" bIns="479653" numCol="1" spcCol="0" rtlCol="0" fromWordArt="0" anchor="ctr" anchorCtr="0" forceAA="0" compatLnSpc="1">
            <a:noAutofit/>
          </a:bodyPr>
          <a:p>
            <a:pPr algn="just">
              <a:lnSpc>
                <a:spcPct val="130000"/>
              </a:lnSpc>
            </a:pPr>
            <a:r>
              <a:rPr lang="zh-CN" altLang="zh-CN" sz="1600" dirty="0">
                <a:solidFill>
                  <a:srgbClr val="FFFFFF"/>
                </a:solidFill>
                <a:latin typeface="+mn-ea"/>
                <a:cs typeface="+mn-ea"/>
                <a:sym typeface="+mn-ea"/>
              </a:rPr>
              <a:t>2. 智能手机、电瓶车、笔记本电脑使用的蓄电池。</a:t>
            </a:r>
            <a:endParaRPr lang="zh-CN" altLang="zh-CN" sz="1600" dirty="0">
              <a:solidFill>
                <a:srgbClr val="FFFFFF"/>
              </a:solidFill>
              <a:latin typeface="+mn-ea"/>
              <a:cs typeface="+mn-ea"/>
              <a:sym typeface="+mn-ea"/>
            </a:endParaRPr>
          </a:p>
        </p:txBody>
      </p:sp>
      <p:sp>
        <p:nvSpPr>
          <p:cNvPr id="11" name="Freeform 25"/>
          <p:cNvSpPr/>
          <p:nvPr>
            <p:custDataLst>
              <p:tags r:id="rId3"/>
            </p:custDataLst>
          </p:nvPr>
        </p:nvSpPr>
        <p:spPr>
          <a:xfrm>
            <a:off x="6209742" y="2325334"/>
            <a:ext cx="2581665" cy="3065266"/>
          </a:xfrm>
          <a:custGeom>
            <a:avLst/>
            <a:gdLst>
              <a:gd name="connsiteX0" fmla="*/ 2901950 w 3176989"/>
              <a:gd name="connsiteY0" fmla="*/ 0 h 2901951"/>
              <a:gd name="connsiteX1" fmla="*/ 2901949 w 3176989"/>
              <a:gd name="connsiteY1" fmla="*/ 1181659 h 2901951"/>
              <a:gd name="connsiteX2" fmla="*/ 3176989 w 3176989"/>
              <a:gd name="connsiteY2" fmla="*/ 1450977 h 2901951"/>
              <a:gd name="connsiteX3" fmla="*/ 2901951 w 3176989"/>
              <a:gd name="connsiteY3" fmla="*/ 1720295 h 2901951"/>
              <a:gd name="connsiteX4" fmla="*/ 2901949 w 3176989"/>
              <a:gd name="connsiteY4" fmla="*/ 2901951 h 2901951"/>
              <a:gd name="connsiteX5" fmla="*/ 0 w 3176989"/>
              <a:gd name="connsiteY5" fmla="*/ 2901950 h 2901951"/>
              <a:gd name="connsiteX6" fmla="*/ 1 w 3176989"/>
              <a:gd name="connsiteY6" fmla="*/ 1 h 290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9" h="2901951">
                <a:moveTo>
                  <a:pt x="2901950" y="0"/>
                </a:moveTo>
                <a:lnTo>
                  <a:pt x="2901949" y="1181659"/>
                </a:lnTo>
                <a:lnTo>
                  <a:pt x="3176989" y="1450977"/>
                </a:lnTo>
                <a:lnTo>
                  <a:pt x="2901951" y="1720295"/>
                </a:lnTo>
                <a:lnTo>
                  <a:pt x="2901949" y="2901951"/>
                </a:lnTo>
                <a:lnTo>
                  <a:pt x="0" y="2901950"/>
                </a:lnTo>
                <a:lnTo>
                  <a:pt x="1" y="1"/>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9450" tIns="479653" rIns="431477" bIns="479653" numCol="1" spcCol="0" rtlCol="0" fromWordArt="0" anchor="ctr" anchorCtr="0" forceAA="0" compatLnSpc="1">
            <a:noAutofit/>
          </a:bodyPr>
          <a:p>
            <a:pPr>
              <a:lnSpc>
                <a:spcPct val="130000"/>
              </a:lnSpc>
            </a:pPr>
            <a:r>
              <a:rPr lang="zh-CN" altLang="zh-CN" sz="1600" dirty="0">
                <a:solidFill>
                  <a:srgbClr val="FFFFFF"/>
                </a:solidFill>
                <a:latin typeface="+mn-ea"/>
                <a:cs typeface="+mn-ea"/>
                <a:sym typeface="+mn-ea"/>
              </a:rPr>
              <a:t>3. 电工类实验室用的电源发生器、振荡器。</a:t>
            </a:r>
            <a:endParaRPr lang="zh-CN" altLang="zh-CN" sz="1600" dirty="0">
              <a:solidFill>
                <a:srgbClr val="FFFFFF"/>
              </a:solidFill>
              <a:latin typeface="+mn-ea"/>
              <a:cs typeface="+mn-ea"/>
              <a:sym typeface="+mn-ea"/>
            </a:endParaRPr>
          </a:p>
        </p:txBody>
      </p:sp>
      <p:sp>
        <p:nvSpPr>
          <p:cNvPr id="12" name="Freeform 19"/>
          <p:cNvSpPr/>
          <p:nvPr>
            <p:custDataLst>
              <p:tags r:id="rId4"/>
            </p:custDataLst>
          </p:nvPr>
        </p:nvSpPr>
        <p:spPr>
          <a:xfrm>
            <a:off x="9008403" y="2325334"/>
            <a:ext cx="2581665" cy="3065266"/>
          </a:xfrm>
          <a:custGeom>
            <a:avLst/>
            <a:gdLst>
              <a:gd name="connsiteX0" fmla="*/ 2901948 w 3176987"/>
              <a:gd name="connsiteY0" fmla="*/ 0 h 2901950"/>
              <a:gd name="connsiteX1" fmla="*/ 2901948 w 3176987"/>
              <a:gd name="connsiteY1" fmla="*/ 1181659 h 2901950"/>
              <a:gd name="connsiteX2" fmla="*/ 3176987 w 3176987"/>
              <a:gd name="connsiteY2" fmla="*/ 1450976 h 2901950"/>
              <a:gd name="connsiteX3" fmla="*/ 2901947 w 3176987"/>
              <a:gd name="connsiteY3" fmla="*/ 1720294 h 2901950"/>
              <a:gd name="connsiteX4" fmla="*/ 2901948 w 3176987"/>
              <a:gd name="connsiteY4" fmla="*/ 2901950 h 2901950"/>
              <a:gd name="connsiteX5" fmla="*/ 2 w 3176987"/>
              <a:gd name="connsiteY5" fmla="*/ 2901950 h 2901950"/>
              <a:gd name="connsiteX6" fmla="*/ 0 w 3176987"/>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7" h="2901950">
                <a:moveTo>
                  <a:pt x="2901948" y="0"/>
                </a:moveTo>
                <a:lnTo>
                  <a:pt x="2901948" y="1181659"/>
                </a:lnTo>
                <a:lnTo>
                  <a:pt x="3176987" y="1450976"/>
                </a:lnTo>
                <a:lnTo>
                  <a:pt x="2901947" y="1720294"/>
                </a:lnTo>
                <a:lnTo>
                  <a:pt x="2901948" y="2901950"/>
                </a:lnTo>
                <a:lnTo>
                  <a:pt x="2" y="2901950"/>
                </a:lnTo>
                <a:lnTo>
                  <a:pt x="0" y="1"/>
                </a:lnTo>
                <a:close/>
              </a:path>
            </a:pathLst>
          </a:custGeom>
          <a:gradFill>
            <a:gsLst>
              <a:gs pos="100000">
                <a:schemeClr val="accent6">
                  <a:lumMod val="60000"/>
                  <a:lumOff val="40000"/>
                </a:schemeClr>
              </a:gs>
              <a:gs pos="0">
                <a:srgbClr val="0CA451"/>
              </a:gs>
            </a:gsLst>
            <a:path path="circle">
              <a:fillToRect l="100000" t="100000"/>
            </a:path>
            <a:tileRect r="-100000" b="-10000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50120" tIns="479653" rIns="430807" bIns="479653" numCol="1" spcCol="0" rtlCol="0" fromWordArt="0" anchor="ctr" anchorCtr="0" forceAA="0" compatLnSpc="1">
            <a:noAutofit/>
          </a:bodyPr>
          <a:p>
            <a:pPr>
              <a:lnSpc>
                <a:spcPct val="130000"/>
              </a:lnSpc>
            </a:pPr>
            <a:r>
              <a:rPr lang="zh-CN" altLang="zh-CN" sz="1600" dirty="0">
                <a:solidFill>
                  <a:srgbClr val="FFFFFF"/>
                </a:solidFill>
                <a:latin typeface="+mn-ea"/>
                <a:cs typeface="+mn-ea"/>
                <a:sym typeface="+mn-ea"/>
              </a:rPr>
              <a:t>4. 插座电源、便携式发电机。</a:t>
            </a:r>
            <a:endParaRPr lang="zh-CN" altLang="zh-CN" sz="1600" dirty="0">
              <a:solidFill>
                <a:srgbClr val="FFFFFF"/>
              </a:solidFill>
              <a:latin typeface="+mn-ea"/>
              <a:cs typeface="+mn-ea"/>
              <a:sym typeface="+mn-ea"/>
            </a:endParaRPr>
          </a:p>
        </p:txBody>
      </p:sp>
      <p:sp>
        <p:nvSpPr>
          <p:cNvPr id="24" name="任意多边形: 形状 29"/>
          <p:cNvSpPr/>
          <p:nvPr>
            <p:custDataLst>
              <p:tags r:id="rId5"/>
            </p:custDataLst>
          </p:nvPr>
        </p:nvSpPr>
        <p:spPr>
          <a:xfrm>
            <a:off x="605435" y="3347763"/>
            <a:ext cx="519150" cy="1032935"/>
          </a:xfrm>
          <a:custGeom>
            <a:avLst/>
            <a:gdLst>
              <a:gd name="connsiteX0" fmla="*/ 2727 w 519110"/>
              <a:gd name="connsiteY0" fmla="*/ 0 h 1032855"/>
              <a:gd name="connsiteX1" fmla="*/ 519110 w 519110"/>
              <a:gd name="connsiteY1" fmla="*/ 516428 h 1032855"/>
              <a:gd name="connsiteX2" fmla="*/ 2727 w 519110"/>
              <a:gd name="connsiteY2" fmla="*/ 1032855 h 1032855"/>
              <a:gd name="connsiteX3" fmla="*/ 0 w 519110"/>
              <a:gd name="connsiteY3" fmla="*/ 1032581 h 1032855"/>
              <a:gd name="connsiteX4" fmla="*/ 0 w 519110"/>
              <a:gd name="connsiteY4" fmla="*/ 275 h 1032855"/>
              <a:gd name="connsiteX5" fmla="*/ 2727 w 519110"/>
              <a:gd name="connsiteY5" fmla="*/ 0 h 103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9110" h="1032855">
                <a:moveTo>
                  <a:pt x="2727" y="0"/>
                </a:moveTo>
                <a:cubicBezTo>
                  <a:pt x="287918" y="0"/>
                  <a:pt x="519110" y="231212"/>
                  <a:pt x="519110" y="516428"/>
                </a:cubicBezTo>
                <a:cubicBezTo>
                  <a:pt x="519110" y="801643"/>
                  <a:pt x="287918" y="1032855"/>
                  <a:pt x="2727" y="1032855"/>
                </a:cubicBezTo>
                <a:lnTo>
                  <a:pt x="0" y="1032581"/>
                </a:lnTo>
                <a:lnTo>
                  <a:pt x="0" y="275"/>
                </a:lnTo>
                <a:lnTo>
                  <a:pt x="2727" y="0"/>
                </a:lnTo>
                <a:close/>
              </a:path>
            </a:pathLst>
          </a:custGeom>
          <a:gradFill>
            <a:gsLst>
              <a:gs pos="2000">
                <a:schemeClr val="accent1">
                  <a:lumMod val="10000"/>
                  <a:lumOff val="90000"/>
                </a:schemeClr>
              </a:gs>
              <a:gs pos="100000">
                <a:schemeClr val="accent1">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4123" tIns="195954" rIns="145765" bIns="209367" numCol="1" spcCol="0" rtlCol="0" fromWordArt="0" anchor="ctr" anchorCtr="0" forceAA="0" compatLnSpc="1">
            <a:noAutofit/>
          </a:bodyPr>
          <a:p>
            <a:pPr algn="ctr"/>
            <a:r>
              <a:rPr lang="en-US" altLang="zh-CN" sz="3200" b="1">
                <a:solidFill>
                  <a:srgbClr val="639A3F"/>
                </a:solidFill>
                <a:latin typeface="+mn-ea"/>
                <a:cs typeface="+mn-ea"/>
                <a:sym typeface="+mn-ea"/>
              </a:rPr>
              <a:t>1</a:t>
            </a:r>
            <a:endParaRPr lang="en-US" altLang="zh-CN" sz="3200" b="1">
              <a:solidFill>
                <a:srgbClr val="639A3F"/>
              </a:solidFill>
              <a:latin typeface="+mn-ea"/>
              <a:cs typeface="+mn-ea"/>
              <a:sym typeface="+mn-ea"/>
            </a:endParaRPr>
          </a:p>
        </p:txBody>
      </p:sp>
      <p:sp>
        <p:nvSpPr>
          <p:cNvPr id="25" name="任意多边形: 形状 31"/>
          <p:cNvSpPr/>
          <p:nvPr>
            <p:custDataLst>
              <p:tags r:id="rId6"/>
            </p:custDataLst>
          </p:nvPr>
        </p:nvSpPr>
        <p:spPr>
          <a:xfrm>
            <a:off x="3404731" y="3347763"/>
            <a:ext cx="519150" cy="1032935"/>
          </a:xfrm>
          <a:custGeom>
            <a:avLst/>
            <a:gdLst>
              <a:gd name="connsiteX0" fmla="*/ 2727 w 519110"/>
              <a:gd name="connsiteY0" fmla="*/ 0 h 1032855"/>
              <a:gd name="connsiteX1" fmla="*/ 519110 w 519110"/>
              <a:gd name="connsiteY1" fmla="*/ 516428 h 1032855"/>
              <a:gd name="connsiteX2" fmla="*/ 2727 w 519110"/>
              <a:gd name="connsiteY2" fmla="*/ 1032855 h 1032855"/>
              <a:gd name="connsiteX3" fmla="*/ 0 w 519110"/>
              <a:gd name="connsiteY3" fmla="*/ 1032581 h 1032855"/>
              <a:gd name="connsiteX4" fmla="*/ 0 w 519110"/>
              <a:gd name="connsiteY4" fmla="*/ 275 h 1032855"/>
              <a:gd name="connsiteX5" fmla="*/ 2727 w 519110"/>
              <a:gd name="connsiteY5" fmla="*/ 0 h 103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9110" h="1032855">
                <a:moveTo>
                  <a:pt x="2727" y="0"/>
                </a:moveTo>
                <a:cubicBezTo>
                  <a:pt x="287918" y="0"/>
                  <a:pt x="519110" y="231212"/>
                  <a:pt x="519110" y="516428"/>
                </a:cubicBezTo>
                <a:cubicBezTo>
                  <a:pt x="519110" y="801643"/>
                  <a:pt x="287918" y="1032855"/>
                  <a:pt x="2727" y="1032855"/>
                </a:cubicBezTo>
                <a:lnTo>
                  <a:pt x="0" y="1032581"/>
                </a:lnTo>
                <a:lnTo>
                  <a:pt x="0" y="275"/>
                </a:lnTo>
                <a:lnTo>
                  <a:pt x="2727" y="0"/>
                </a:lnTo>
                <a:close/>
              </a:path>
            </a:pathLst>
          </a:custGeom>
          <a:gradFill>
            <a:gsLst>
              <a:gs pos="2000">
                <a:schemeClr val="accent2">
                  <a:lumMod val="10000"/>
                  <a:lumOff val="90000"/>
                </a:schemeClr>
              </a:gs>
              <a:gs pos="100000">
                <a:schemeClr val="accent2">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3452" tIns="195954" rIns="146436" bIns="209367" numCol="1" spcCol="0" rtlCol="0" fromWordArt="0" anchor="ctr" anchorCtr="0" forceAA="0" compatLnSpc="1">
            <a:noAutofit/>
          </a:bodyPr>
          <a:p>
            <a:pPr algn="ctr"/>
            <a:r>
              <a:rPr lang="en-US" altLang="zh-CN" sz="3200" b="1" dirty="0">
                <a:solidFill>
                  <a:srgbClr val="41B366"/>
                </a:solidFill>
                <a:latin typeface="+mn-ea"/>
                <a:cs typeface="+mn-ea"/>
                <a:sym typeface="+mn-ea"/>
              </a:rPr>
              <a:t>2</a:t>
            </a:r>
            <a:endParaRPr lang="en-US" altLang="zh-CN" sz="3200" b="1" dirty="0">
              <a:solidFill>
                <a:srgbClr val="41B366"/>
              </a:solidFill>
              <a:latin typeface="+mn-ea"/>
              <a:cs typeface="+mn-ea"/>
              <a:sym typeface="+mn-ea"/>
            </a:endParaRPr>
          </a:p>
        </p:txBody>
      </p:sp>
      <p:sp>
        <p:nvSpPr>
          <p:cNvPr id="27" name="任意多边形: 形状 33"/>
          <p:cNvSpPr/>
          <p:nvPr>
            <p:custDataLst>
              <p:tags r:id="rId7"/>
            </p:custDataLst>
          </p:nvPr>
        </p:nvSpPr>
        <p:spPr>
          <a:xfrm>
            <a:off x="6204662" y="3347763"/>
            <a:ext cx="519150" cy="1032935"/>
          </a:xfrm>
          <a:custGeom>
            <a:avLst/>
            <a:gdLst>
              <a:gd name="connsiteX0" fmla="*/ 2727 w 519110"/>
              <a:gd name="connsiteY0" fmla="*/ 0 h 1032855"/>
              <a:gd name="connsiteX1" fmla="*/ 519110 w 519110"/>
              <a:gd name="connsiteY1" fmla="*/ 516428 h 1032855"/>
              <a:gd name="connsiteX2" fmla="*/ 2727 w 519110"/>
              <a:gd name="connsiteY2" fmla="*/ 1032855 h 1032855"/>
              <a:gd name="connsiteX3" fmla="*/ 0 w 519110"/>
              <a:gd name="connsiteY3" fmla="*/ 1032581 h 1032855"/>
              <a:gd name="connsiteX4" fmla="*/ 0 w 519110"/>
              <a:gd name="connsiteY4" fmla="*/ 275 h 1032855"/>
              <a:gd name="connsiteX5" fmla="*/ 2727 w 519110"/>
              <a:gd name="connsiteY5" fmla="*/ 0 h 103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9110" h="1032855">
                <a:moveTo>
                  <a:pt x="2727" y="0"/>
                </a:moveTo>
                <a:cubicBezTo>
                  <a:pt x="287918" y="0"/>
                  <a:pt x="519110" y="231212"/>
                  <a:pt x="519110" y="516428"/>
                </a:cubicBezTo>
                <a:cubicBezTo>
                  <a:pt x="519110" y="801643"/>
                  <a:pt x="287918" y="1032855"/>
                  <a:pt x="2727" y="1032855"/>
                </a:cubicBezTo>
                <a:lnTo>
                  <a:pt x="0" y="1032581"/>
                </a:lnTo>
                <a:lnTo>
                  <a:pt x="0" y="275"/>
                </a:lnTo>
                <a:lnTo>
                  <a:pt x="2727" y="0"/>
                </a:lnTo>
                <a:close/>
              </a:path>
            </a:pathLst>
          </a:custGeom>
          <a:gradFill>
            <a:gsLst>
              <a:gs pos="2000">
                <a:schemeClr val="accent1">
                  <a:lumMod val="10000"/>
                  <a:lumOff val="90000"/>
                </a:schemeClr>
              </a:gs>
              <a:gs pos="100000">
                <a:schemeClr val="accent1">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4122" tIns="195954" rIns="145766" bIns="209367" numCol="1" spcCol="0" rtlCol="0" fromWordArt="0" anchor="ctr" anchorCtr="0" forceAA="0" compatLnSpc="1">
            <a:noAutofit/>
          </a:bodyPr>
          <a:p>
            <a:pPr algn="ctr"/>
            <a:r>
              <a:rPr lang="en-US" altLang="zh-CN" sz="3200" b="1">
                <a:solidFill>
                  <a:srgbClr val="639A3F"/>
                </a:solidFill>
                <a:latin typeface="+mn-ea"/>
                <a:cs typeface="+mn-ea"/>
                <a:sym typeface="+mn-ea"/>
              </a:rPr>
              <a:t>3</a:t>
            </a:r>
            <a:endParaRPr lang="en-US" altLang="zh-CN" sz="3200" b="1">
              <a:solidFill>
                <a:srgbClr val="639A3F"/>
              </a:solidFill>
              <a:latin typeface="+mn-ea"/>
              <a:cs typeface="+mn-ea"/>
              <a:sym typeface="+mn-ea"/>
            </a:endParaRPr>
          </a:p>
        </p:txBody>
      </p:sp>
      <p:sp>
        <p:nvSpPr>
          <p:cNvPr id="28" name="任意多边形: 形状 36"/>
          <p:cNvSpPr/>
          <p:nvPr>
            <p:custDataLst>
              <p:tags r:id="rId8"/>
            </p:custDataLst>
          </p:nvPr>
        </p:nvSpPr>
        <p:spPr>
          <a:xfrm>
            <a:off x="9003322" y="3347763"/>
            <a:ext cx="519150" cy="1032935"/>
          </a:xfrm>
          <a:custGeom>
            <a:avLst/>
            <a:gdLst>
              <a:gd name="connsiteX0" fmla="*/ 2727 w 519110"/>
              <a:gd name="connsiteY0" fmla="*/ 0 h 1032855"/>
              <a:gd name="connsiteX1" fmla="*/ 519110 w 519110"/>
              <a:gd name="connsiteY1" fmla="*/ 516428 h 1032855"/>
              <a:gd name="connsiteX2" fmla="*/ 2727 w 519110"/>
              <a:gd name="connsiteY2" fmla="*/ 1032855 h 1032855"/>
              <a:gd name="connsiteX3" fmla="*/ 0 w 519110"/>
              <a:gd name="connsiteY3" fmla="*/ 1032581 h 1032855"/>
              <a:gd name="connsiteX4" fmla="*/ 0 w 519110"/>
              <a:gd name="connsiteY4" fmla="*/ 275 h 1032855"/>
              <a:gd name="connsiteX5" fmla="*/ 2727 w 519110"/>
              <a:gd name="connsiteY5" fmla="*/ 0 h 103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9110" h="1032855">
                <a:moveTo>
                  <a:pt x="2727" y="0"/>
                </a:moveTo>
                <a:cubicBezTo>
                  <a:pt x="287918" y="0"/>
                  <a:pt x="519110" y="231212"/>
                  <a:pt x="519110" y="516428"/>
                </a:cubicBezTo>
                <a:cubicBezTo>
                  <a:pt x="519110" y="801643"/>
                  <a:pt x="287918" y="1032855"/>
                  <a:pt x="2727" y="1032855"/>
                </a:cubicBezTo>
                <a:lnTo>
                  <a:pt x="0" y="1032581"/>
                </a:lnTo>
                <a:lnTo>
                  <a:pt x="0" y="275"/>
                </a:lnTo>
                <a:lnTo>
                  <a:pt x="2727" y="0"/>
                </a:lnTo>
                <a:close/>
              </a:path>
            </a:pathLst>
          </a:custGeom>
          <a:gradFill>
            <a:gsLst>
              <a:gs pos="2000">
                <a:schemeClr val="accent2">
                  <a:lumMod val="10000"/>
                  <a:lumOff val="90000"/>
                </a:schemeClr>
              </a:gs>
              <a:gs pos="100000">
                <a:schemeClr val="accent2">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3452" tIns="195954" rIns="146436" bIns="209367" numCol="1" spcCol="0" rtlCol="0" fromWordArt="0" anchor="ctr" anchorCtr="0" forceAA="0" compatLnSpc="1">
            <a:noAutofit/>
          </a:bodyPr>
          <a:p>
            <a:pPr algn="ctr"/>
            <a:r>
              <a:rPr lang="en-US" altLang="zh-CN" sz="3200" b="1">
                <a:solidFill>
                  <a:srgbClr val="41B366"/>
                </a:solidFill>
                <a:latin typeface="+mn-ea"/>
                <a:cs typeface="+mn-ea"/>
                <a:sym typeface="+mn-ea"/>
              </a:rPr>
              <a:t>4</a:t>
            </a:r>
            <a:endParaRPr lang="en-US" altLang="zh-CN" sz="3200" b="1">
              <a:solidFill>
                <a:srgbClr val="41B366"/>
              </a:solidFill>
              <a:latin typeface="+mn-ea"/>
              <a:cs typeface="+mn-ea"/>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9530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cxnSp>
        <p:nvCxnSpPr>
          <p:cNvPr id="31747" name="直接连接符 7"/>
          <p:cNvCxnSpPr>
            <a:cxnSpLocks noChangeShapeType="1"/>
          </p:cNvCxnSpPr>
          <p:nvPr>
            <p:custDataLst>
              <p:tags r:id="rId1"/>
            </p:custDataLst>
          </p:nvPr>
        </p:nvCxnSpPr>
        <p:spPr bwMode="auto">
          <a:xfrm>
            <a:off x="7400925" y="2878138"/>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1748" name="椭圆 8"/>
          <p:cNvSpPr>
            <a:spLocks noChangeArrowheads="1"/>
          </p:cNvSpPr>
          <p:nvPr>
            <p:custDataLst>
              <p:tags r:id="rId2"/>
            </p:custDataLst>
          </p:nvPr>
        </p:nvSpPr>
        <p:spPr bwMode="auto">
          <a:xfrm>
            <a:off x="8035925" y="2719388"/>
            <a:ext cx="315913" cy="315912"/>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1800">
                <a:solidFill>
                  <a:sysClr val="window" lastClr="FFFFFF"/>
                </a:solidFill>
                <a:latin typeface="Arial" panose="020B0604020202020204" pitchFamily="34" charset="0"/>
                <a:ea typeface="+mn-ea"/>
              </a:rPr>
              <a:t>1</a:t>
            </a:r>
            <a:endParaRPr lang="zh-CN" altLang="en-US" sz="1800">
              <a:solidFill>
                <a:sysClr val="window" lastClr="FFFFFF"/>
              </a:solidFill>
              <a:latin typeface="Arial" panose="020B0604020202020204" pitchFamily="34" charset="0"/>
              <a:ea typeface="黑体" panose="02010609060101010101" charset="-122"/>
            </a:endParaRPr>
          </a:p>
        </p:txBody>
      </p:sp>
      <p:sp>
        <p:nvSpPr>
          <p:cNvPr id="31749" name="文本框 29"/>
          <p:cNvSpPr txBox="1">
            <a:spLocks noChangeArrowheads="1"/>
          </p:cNvSpPr>
          <p:nvPr>
            <p:custDataLst>
              <p:tags r:id="rId3"/>
            </p:custDataLst>
          </p:nvPr>
        </p:nvSpPr>
        <p:spPr bwMode="auto">
          <a:xfrm>
            <a:off x="8442325" y="2330450"/>
            <a:ext cx="305689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just" eaLnBrk="1" hangingPunct="1">
              <a:lnSpc>
                <a:spcPct val="130000"/>
              </a:lnSpc>
              <a:spcBef>
                <a:spcPct val="0"/>
              </a:spcBef>
              <a:buClrTx/>
              <a:buSzTx/>
              <a:buNone/>
            </a:pPr>
            <a:r>
              <a:rPr lang="zh-CN" altLang="en-US" sz="1800" dirty="0">
                <a:solidFill>
                  <a:sysClr val="windowText" lastClr="000000"/>
                </a:solidFill>
                <a:latin typeface="Arial" panose="020B0604020202020204" pitchFamily="34" charset="0"/>
                <a:ea typeface="黑体" panose="02010609060101010101" charset="-122"/>
              </a:rPr>
              <a:t>能区分直流电源的基本形式。</a:t>
            </a:r>
            <a:endParaRPr lang="zh-CN" altLang="en-US" sz="1800" dirty="0">
              <a:solidFill>
                <a:sysClr val="windowText" lastClr="000000"/>
              </a:solidFill>
              <a:latin typeface="Arial" panose="020B0604020202020204" pitchFamily="34" charset="0"/>
              <a:ea typeface="黑体" panose="02010609060101010101" charset="-122"/>
            </a:endParaRPr>
          </a:p>
        </p:txBody>
      </p:sp>
      <p:sp>
        <p:nvSpPr>
          <p:cNvPr id="31752" name="任意多边形 27"/>
          <p:cNvSpPr/>
          <p:nvPr>
            <p:custDataLst>
              <p:tags r:id="rId4"/>
            </p:custDataLst>
          </p:nvPr>
        </p:nvSpPr>
        <p:spPr bwMode="auto">
          <a:xfrm rot="3240000">
            <a:off x="6615113" y="2817813"/>
            <a:ext cx="1016000" cy="400050"/>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a:p>
        </p:txBody>
      </p:sp>
      <p:sp>
        <p:nvSpPr>
          <p:cNvPr id="31753" name="任意多边形 28"/>
          <p:cNvSpPr/>
          <p:nvPr>
            <p:custDataLst>
              <p:tags r:id="rId5"/>
            </p:custDataLst>
          </p:nvPr>
        </p:nvSpPr>
        <p:spPr bwMode="auto">
          <a:xfrm rot="7560000">
            <a:off x="6615113" y="4116388"/>
            <a:ext cx="1016000" cy="400050"/>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a:p>
        </p:txBody>
      </p:sp>
      <p:cxnSp>
        <p:nvCxnSpPr>
          <p:cNvPr id="31755" name="直接连接符 31"/>
          <p:cNvCxnSpPr>
            <a:cxnSpLocks noChangeShapeType="1"/>
          </p:cNvCxnSpPr>
          <p:nvPr>
            <p:custDataLst>
              <p:tags r:id="rId6"/>
            </p:custDataLst>
          </p:nvPr>
        </p:nvCxnSpPr>
        <p:spPr bwMode="auto">
          <a:xfrm>
            <a:off x="7400925" y="4424363"/>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1756" name="椭圆 34"/>
          <p:cNvSpPr>
            <a:spLocks noChangeArrowheads="1"/>
          </p:cNvSpPr>
          <p:nvPr>
            <p:custDataLst>
              <p:tags r:id="rId7"/>
            </p:custDataLst>
          </p:nvPr>
        </p:nvSpPr>
        <p:spPr bwMode="auto">
          <a:xfrm>
            <a:off x="8035925" y="4265613"/>
            <a:ext cx="315913" cy="315912"/>
          </a:xfrm>
          <a:prstGeom prst="ellipse">
            <a:avLst/>
          </a:pr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1800">
                <a:solidFill>
                  <a:sysClr val="window" lastClr="FFFFFF"/>
                </a:solidFill>
                <a:latin typeface="Arial" panose="020B0604020202020204" pitchFamily="34" charset="0"/>
                <a:ea typeface="+mn-ea"/>
              </a:rPr>
              <a:t>2</a:t>
            </a:r>
            <a:endParaRPr lang="zh-CN" altLang="en-US" sz="1800">
              <a:solidFill>
                <a:sysClr val="window" lastClr="FFFFFF"/>
              </a:solidFill>
              <a:latin typeface="Arial" panose="020B0604020202020204" pitchFamily="34" charset="0"/>
              <a:ea typeface="黑体" panose="02010609060101010101" charset="-122"/>
            </a:endParaRPr>
          </a:p>
        </p:txBody>
      </p:sp>
      <p:sp>
        <p:nvSpPr>
          <p:cNvPr id="31757" name="文本框 29"/>
          <p:cNvSpPr txBox="1">
            <a:spLocks noChangeArrowheads="1"/>
          </p:cNvSpPr>
          <p:nvPr>
            <p:custDataLst>
              <p:tags r:id="rId8"/>
            </p:custDataLst>
          </p:nvPr>
        </p:nvSpPr>
        <p:spPr bwMode="auto">
          <a:xfrm>
            <a:off x="8583613" y="3876675"/>
            <a:ext cx="25463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just" eaLnBrk="1" hangingPunct="1">
              <a:lnSpc>
                <a:spcPct val="130000"/>
              </a:lnSpc>
              <a:spcBef>
                <a:spcPct val="0"/>
              </a:spcBef>
              <a:buClrTx/>
              <a:buSzTx/>
              <a:buNone/>
            </a:pPr>
            <a:r>
              <a:rPr lang="zh-CN" altLang="en-US" sz="1800" dirty="0">
                <a:solidFill>
                  <a:sysClr val="windowText" lastClr="000000"/>
                </a:solidFill>
                <a:latin typeface="Arial" panose="020B0604020202020204" pitchFamily="34" charset="0"/>
                <a:ea typeface="黑体" panose="02010609060101010101" charset="-122"/>
              </a:rPr>
              <a:t>会直流电源特性分析。</a:t>
            </a:r>
            <a:endParaRPr lang="zh-CN" altLang="en-US" sz="1800" dirty="0">
              <a:solidFill>
                <a:sysClr val="windowText" lastClr="000000"/>
              </a:solidFill>
              <a:latin typeface="Arial" panose="020B0604020202020204" pitchFamily="34" charset="0"/>
              <a:ea typeface="黑体" panose="02010609060101010101" charset="-122"/>
            </a:endParaRPr>
          </a:p>
        </p:txBody>
      </p:sp>
      <p:sp>
        <p:nvSpPr>
          <p:cNvPr id="31751" name="任意多边形 21"/>
          <p:cNvSpPr/>
          <p:nvPr>
            <p:custDataLst>
              <p:tags r:id="rId9"/>
            </p:custDataLst>
          </p:nvPr>
        </p:nvSpPr>
        <p:spPr bwMode="auto">
          <a:xfrm rot="20520000">
            <a:off x="5380038" y="2416175"/>
            <a:ext cx="1016000" cy="400050"/>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A5C249"/>
          </a:solidFill>
          <a:ln>
            <a:noFill/>
          </a:ln>
        </p:spPr>
        <p:txBody>
          <a:bodyPr lIns="0" tIns="0" rIns="0" bIns="0" anchor="ctr"/>
          <a:lstStyle/>
          <a:p>
            <a:pPr algn="ctr"/>
            <a:endParaRPr lang="zh-CN" altLang="en-US"/>
          </a:p>
        </p:txBody>
      </p:sp>
      <p:cxnSp>
        <p:nvCxnSpPr>
          <p:cNvPr id="31758" name="直接连接符 37"/>
          <p:cNvCxnSpPr>
            <a:cxnSpLocks noChangeShapeType="1"/>
          </p:cNvCxnSpPr>
          <p:nvPr>
            <p:custDataLst>
              <p:tags r:id="rId10"/>
            </p:custDataLst>
          </p:nvPr>
        </p:nvCxnSpPr>
        <p:spPr bwMode="auto">
          <a:xfrm flipH="1">
            <a:off x="5084763" y="2330450"/>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1759" name="椭圆 38"/>
          <p:cNvSpPr>
            <a:spLocks noChangeArrowheads="1"/>
          </p:cNvSpPr>
          <p:nvPr>
            <p:custDataLst>
              <p:tags r:id="rId11"/>
            </p:custDataLst>
          </p:nvPr>
        </p:nvSpPr>
        <p:spPr bwMode="auto">
          <a:xfrm flipH="1">
            <a:off x="4692650" y="2171700"/>
            <a:ext cx="315913" cy="315913"/>
          </a:xfrm>
          <a:prstGeom prst="ellipse">
            <a:avLst/>
          </a:prstGeom>
          <a:solidFill>
            <a:srgbClr val="A5C249"/>
          </a:solidFill>
          <a:ln>
            <a:noFill/>
          </a:ln>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1800">
                <a:solidFill>
                  <a:sysClr val="window" lastClr="FFFFFF"/>
                </a:solidFill>
                <a:latin typeface="Arial" panose="020B0604020202020204" pitchFamily="34" charset="0"/>
                <a:ea typeface="+mn-ea"/>
              </a:rPr>
              <a:t>5</a:t>
            </a:r>
            <a:endParaRPr lang="zh-CN" altLang="en-US" sz="1800">
              <a:solidFill>
                <a:sysClr val="window" lastClr="FFFFFF"/>
              </a:solidFill>
              <a:latin typeface="Arial" panose="020B0604020202020204" pitchFamily="34" charset="0"/>
              <a:ea typeface="黑体" panose="02010609060101010101" charset="-122"/>
            </a:endParaRPr>
          </a:p>
        </p:txBody>
      </p:sp>
      <p:sp>
        <p:nvSpPr>
          <p:cNvPr id="31760" name="文本框 29"/>
          <p:cNvSpPr txBox="1">
            <a:spLocks noChangeArrowheads="1"/>
          </p:cNvSpPr>
          <p:nvPr>
            <p:custDataLst>
              <p:tags r:id="rId12"/>
            </p:custDataLst>
          </p:nvPr>
        </p:nvSpPr>
        <p:spPr bwMode="auto">
          <a:xfrm flipH="1">
            <a:off x="625475" y="1783080"/>
            <a:ext cx="38354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just" eaLnBrk="1" hangingPunct="1">
              <a:lnSpc>
                <a:spcPct val="130000"/>
              </a:lnSpc>
              <a:spcBef>
                <a:spcPct val="0"/>
              </a:spcBef>
              <a:buClrTx/>
              <a:buSzTx/>
              <a:buNone/>
            </a:pPr>
            <a:r>
              <a:rPr lang="zh-CN" altLang="en-US" sz="1800" dirty="0">
                <a:solidFill>
                  <a:sysClr val="windowText" lastClr="000000"/>
                </a:solidFill>
                <a:latin typeface="Arial" panose="020B0604020202020204" pitchFamily="34" charset="0"/>
                <a:ea typeface="黑体" panose="02010609060101010101" charset="-122"/>
              </a:rPr>
              <a:t>“凡事以理想为因，以实行为果”，在实际应用中，能够使用实际直流电源进行电路分析。</a:t>
            </a:r>
            <a:endParaRPr lang="zh-CN" altLang="en-US" sz="1800" dirty="0">
              <a:solidFill>
                <a:sysClr val="windowText" lastClr="000000"/>
              </a:solidFill>
              <a:latin typeface="Arial" panose="020B0604020202020204" pitchFamily="34" charset="0"/>
              <a:ea typeface="黑体" panose="02010609060101010101" charset="-122"/>
            </a:endParaRPr>
          </a:p>
        </p:txBody>
      </p:sp>
      <p:sp>
        <p:nvSpPr>
          <p:cNvPr id="31750" name="任意多边形 23"/>
          <p:cNvSpPr/>
          <p:nvPr>
            <p:custDataLst>
              <p:tags r:id="rId13"/>
            </p:custDataLst>
          </p:nvPr>
        </p:nvSpPr>
        <p:spPr bwMode="auto">
          <a:xfrm rot="16200000">
            <a:off x="4616450" y="3467100"/>
            <a:ext cx="1016000" cy="400050"/>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a:p>
        </p:txBody>
      </p:sp>
      <p:cxnSp>
        <p:nvCxnSpPr>
          <p:cNvPr id="31761" name="直接连接符 41"/>
          <p:cNvCxnSpPr>
            <a:cxnSpLocks noChangeShapeType="1"/>
          </p:cNvCxnSpPr>
          <p:nvPr>
            <p:custDataLst>
              <p:tags r:id="rId14"/>
            </p:custDataLst>
          </p:nvPr>
        </p:nvCxnSpPr>
        <p:spPr bwMode="auto">
          <a:xfrm flipH="1">
            <a:off x="4235450" y="3686175"/>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1762" name="椭圆 42"/>
          <p:cNvSpPr>
            <a:spLocks noChangeArrowheads="1"/>
          </p:cNvSpPr>
          <p:nvPr>
            <p:custDataLst>
              <p:tags r:id="rId15"/>
            </p:custDataLst>
          </p:nvPr>
        </p:nvSpPr>
        <p:spPr bwMode="auto">
          <a:xfrm flipH="1">
            <a:off x="3843338" y="3527425"/>
            <a:ext cx="315912" cy="315913"/>
          </a:xfrm>
          <a:prstGeom prst="ellipse">
            <a:avLst/>
          </a:pr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1800">
                <a:solidFill>
                  <a:sysClr val="window" lastClr="FFFFFF"/>
                </a:solidFill>
                <a:latin typeface="Arial" panose="020B0604020202020204" pitchFamily="34" charset="0"/>
                <a:ea typeface="+mn-ea"/>
              </a:rPr>
              <a:t>4</a:t>
            </a:r>
            <a:endParaRPr lang="zh-CN" altLang="en-US" sz="1800">
              <a:solidFill>
                <a:sysClr val="window" lastClr="FFFFFF"/>
              </a:solidFill>
              <a:latin typeface="Arial" panose="020B0604020202020204" pitchFamily="34" charset="0"/>
              <a:ea typeface="黑体" panose="02010609060101010101" charset="-122"/>
            </a:endParaRPr>
          </a:p>
        </p:txBody>
      </p:sp>
      <p:sp>
        <p:nvSpPr>
          <p:cNvPr id="31763" name="文本框 29"/>
          <p:cNvSpPr txBox="1">
            <a:spLocks noChangeArrowheads="1"/>
          </p:cNvSpPr>
          <p:nvPr>
            <p:custDataLst>
              <p:tags r:id="rId16"/>
            </p:custDataLst>
          </p:nvPr>
        </p:nvSpPr>
        <p:spPr bwMode="auto">
          <a:xfrm flipH="1">
            <a:off x="624840" y="3138805"/>
            <a:ext cx="3218815" cy="107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just" eaLnBrk="1" hangingPunct="1">
              <a:lnSpc>
                <a:spcPct val="130000"/>
              </a:lnSpc>
              <a:spcBef>
                <a:spcPct val="0"/>
              </a:spcBef>
              <a:buClrTx/>
              <a:buSzTx/>
              <a:buNone/>
            </a:pPr>
            <a:r>
              <a:rPr lang="zh-CN" altLang="en-US" sz="1800" dirty="0">
                <a:solidFill>
                  <a:sysClr val="windowText" lastClr="000000"/>
                </a:solidFill>
                <a:latin typeface="Arial" panose="020B0604020202020204" pitchFamily="34" charset="0"/>
                <a:ea typeface="黑体" panose="02010609060101010101" charset="-122"/>
              </a:rPr>
              <a:t>会计算直流电源负载电流 / 电压。</a:t>
            </a:r>
            <a:endParaRPr lang="zh-CN" altLang="en-US" sz="1800" dirty="0">
              <a:solidFill>
                <a:sysClr val="windowText" lastClr="000000"/>
              </a:solidFill>
              <a:latin typeface="Arial" panose="020B0604020202020204" pitchFamily="34" charset="0"/>
              <a:ea typeface="黑体" panose="02010609060101010101" charset="-122"/>
            </a:endParaRPr>
          </a:p>
        </p:txBody>
      </p:sp>
      <p:sp>
        <p:nvSpPr>
          <p:cNvPr id="31754" name="任意多边形 29"/>
          <p:cNvSpPr/>
          <p:nvPr>
            <p:custDataLst>
              <p:tags r:id="rId17"/>
            </p:custDataLst>
          </p:nvPr>
        </p:nvSpPr>
        <p:spPr bwMode="auto">
          <a:xfrm rot="11880000">
            <a:off x="5380038" y="4518025"/>
            <a:ext cx="1016000" cy="400050"/>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a:p>
        </p:txBody>
      </p:sp>
      <p:cxnSp>
        <p:nvCxnSpPr>
          <p:cNvPr id="31764" name="直接连接符 45"/>
          <p:cNvCxnSpPr>
            <a:cxnSpLocks noChangeShapeType="1"/>
          </p:cNvCxnSpPr>
          <p:nvPr>
            <p:custDataLst>
              <p:tags r:id="rId18"/>
            </p:custDataLst>
          </p:nvPr>
        </p:nvCxnSpPr>
        <p:spPr bwMode="auto">
          <a:xfrm flipH="1">
            <a:off x="5113338" y="5032375"/>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1765" name="椭圆 46"/>
          <p:cNvSpPr>
            <a:spLocks noChangeArrowheads="1"/>
          </p:cNvSpPr>
          <p:nvPr>
            <p:custDataLst>
              <p:tags r:id="rId19"/>
            </p:custDataLst>
          </p:nvPr>
        </p:nvSpPr>
        <p:spPr bwMode="auto">
          <a:xfrm flipH="1">
            <a:off x="4721225" y="4873625"/>
            <a:ext cx="315913" cy="315913"/>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1800">
                <a:solidFill>
                  <a:sysClr val="window" lastClr="FFFFFF"/>
                </a:solidFill>
                <a:latin typeface="Arial" panose="020B0604020202020204" pitchFamily="34" charset="0"/>
                <a:ea typeface="+mn-ea"/>
              </a:rPr>
              <a:t>3</a:t>
            </a:r>
            <a:endParaRPr lang="zh-CN" altLang="en-US" sz="1800">
              <a:solidFill>
                <a:sysClr val="window" lastClr="FFFFFF"/>
              </a:solidFill>
              <a:latin typeface="Arial" panose="020B0604020202020204" pitchFamily="34" charset="0"/>
              <a:ea typeface="黑体" panose="02010609060101010101" charset="-122"/>
            </a:endParaRPr>
          </a:p>
        </p:txBody>
      </p:sp>
      <p:sp>
        <p:nvSpPr>
          <p:cNvPr id="31766" name="文本框 29"/>
          <p:cNvSpPr txBox="1">
            <a:spLocks noChangeArrowheads="1"/>
          </p:cNvSpPr>
          <p:nvPr>
            <p:custDataLst>
              <p:tags r:id="rId20"/>
            </p:custDataLst>
          </p:nvPr>
        </p:nvSpPr>
        <p:spPr bwMode="auto">
          <a:xfrm flipH="1">
            <a:off x="1346200" y="4485005"/>
            <a:ext cx="31432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just" eaLnBrk="1" hangingPunct="1">
              <a:lnSpc>
                <a:spcPct val="130000"/>
              </a:lnSpc>
              <a:spcBef>
                <a:spcPct val="0"/>
              </a:spcBef>
              <a:buClrTx/>
              <a:buSzTx/>
              <a:buNone/>
            </a:pPr>
            <a:r>
              <a:rPr lang="zh-CN" altLang="en-US" sz="1800" dirty="0">
                <a:solidFill>
                  <a:sysClr val="windowText" lastClr="000000"/>
                </a:solidFill>
                <a:latin typeface="Arial" panose="020B0604020202020204" pitchFamily="34" charset="0"/>
                <a:ea typeface="黑体" panose="02010609060101010101" charset="-122"/>
              </a:rPr>
              <a:t>会连接直流电源与负载电路。</a:t>
            </a:r>
            <a:endParaRPr lang="zh-CN" altLang="en-US" sz="1800" dirty="0">
              <a:solidFill>
                <a:sysClr val="windowText" lastClr="000000"/>
              </a:solidFill>
              <a:latin typeface="Arial" panose="020B0604020202020204" pitchFamily="34" charset="0"/>
              <a:ea typeface="黑体" panose="02010609060101010101"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en-US" altLang="zh-CN"/>
              <a:t>  </a:t>
            </a:r>
            <a:endParaRPr lang="en-US" altLang="zh-CN"/>
          </a:p>
        </p:txBody>
      </p:sp>
      <p:sp>
        <p:nvSpPr>
          <p:cNvPr id="3" name="标题 13"/>
          <p:cNvSpPr>
            <a:spLocks noGrp="1"/>
          </p:cNvSpPr>
          <p:nvPr>
            <p:custDataLst>
              <p:tags r:id="rId1"/>
            </p:custDataLst>
          </p:nvPr>
        </p:nvSpPr>
        <p:spPr>
          <a:xfrm>
            <a:off x="965200" y="190500"/>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rPr>
              <a:t>任务实施</a:t>
            </a:r>
            <a:endParaRPr lang="zh-CN" altLang="en-US" sz="32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2"/>
            </p:custDataLst>
          </p:nvPr>
        </p:nvSpPr>
        <p:spPr>
          <a:xfrm>
            <a:off x="7342188" y="3331845"/>
            <a:ext cx="1471295" cy="147129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3">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sp>
        <p:nvSpPr>
          <p:cNvPr id="12" name="椭圆 11"/>
          <p:cNvSpPr/>
          <p:nvPr>
            <p:custDataLst>
              <p:tags r:id="rId3"/>
            </p:custDataLst>
          </p:nvPr>
        </p:nvSpPr>
        <p:spPr>
          <a:xfrm>
            <a:off x="2653030" y="3246755"/>
            <a:ext cx="1642110" cy="1642110"/>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288290" rIns="136525" bIns="0" numCol="1" spcCol="0" rtlCol="0" fromWordArt="0" anchor="t" anchorCtr="0" forceAA="0" compatLnSpc="1">
            <a:normAutofit/>
          </a:bodyPr>
          <a:p>
            <a:pPr lvl="0" algn="ctr">
              <a:buClrTx/>
              <a:buSzTx/>
              <a:buFontTx/>
            </a:pPr>
            <a:endParaRPr lang="zh-CN" altLang="en-US" sz="1600" b="1">
              <a:solidFill>
                <a:srgbClr val="FFFFFF"/>
              </a:solidFill>
              <a:latin typeface="+mj-ea"/>
              <a:ea typeface="+mj-ea"/>
              <a:cs typeface="+mj-ea"/>
              <a:sym typeface="+mn-ea"/>
            </a:endParaRPr>
          </a:p>
        </p:txBody>
      </p:sp>
      <p:sp>
        <p:nvSpPr>
          <p:cNvPr id="25" name="椭圆 24"/>
          <p:cNvSpPr/>
          <p:nvPr>
            <p:custDataLst>
              <p:tags r:id="rId4"/>
            </p:custDataLst>
          </p:nvPr>
        </p:nvSpPr>
        <p:spPr>
          <a:xfrm>
            <a:off x="4954905" y="3246755"/>
            <a:ext cx="1642110" cy="1642110"/>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288290" rIns="136525" bIns="0" numCol="1" spcCol="0" rtlCol="0" fromWordArt="0" anchor="t" anchorCtr="0" forceAA="0" compatLnSpc="1">
            <a:normAutofit/>
          </a:bodyPr>
          <a:p>
            <a:pPr lvl="0" algn="ctr">
              <a:buClrTx/>
              <a:buSzTx/>
              <a:buFontTx/>
            </a:pPr>
            <a:endParaRPr lang="zh-CN" altLang="en-US" sz="1600" b="1">
              <a:solidFill>
                <a:srgbClr val="FFFFFF"/>
              </a:solidFill>
              <a:latin typeface="+mj-ea"/>
              <a:ea typeface="+mj-ea"/>
              <a:cs typeface="+mj-ea"/>
              <a:sym typeface="+mn-ea"/>
            </a:endParaRPr>
          </a:p>
        </p:txBody>
      </p:sp>
      <p:sp>
        <p:nvSpPr>
          <p:cNvPr id="19" name="弧形 18"/>
          <p:cNvSpPr/>
          <p:nvPr>
            <p:custDataLst>
              <p:tags r:id="rId5"/>
            </p:custDataLst>
          </p:nvPr>
        </p:nvSpPr>
        <p:spPr>
          <a:xfrm flipV="1">
            <a:off x="4612005" y="2906395"/>
            <a:ext cx="2327910" cy="2327910"/>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p>
        </p:txBody>
      </p:sp>
      <p:grpSp>
        <p:nvGrpSpPr>
          <p:cNvPr id="39" name="组合 38"/>
          <p:cNvGrpSpPr/>
          <p:nvPr>
            <p:custDataLst>
              <p:tags r:id="rId6"/>
            </p:custDataLst>
          </p:nvPr>
        </p:nvGrpSpPr>
        <p:grpSpPr>
          <a:xfrm>
            <a:off x="2310130" y="2906395"/>
            <a:ext cx="6931660" cy="2327910"/>
            <a:chOff x="3638" y="3019"/>
            <a:chExt cx="10916" cy="3666"/>
          </a:xfrm>
        </p:grpSpPr>
        <p:sp>
          <p:nvSpPr>
            <p:cNvPr id="10" name="椭圆 9"/>
            <p:cNvSpPr/>
            <p:nvPr>
              <p:custDataLst>
                <p:tags r:id="rId7"/>
              </p:custDataLst>
            </p:nvPr>
          </p:nvSpPr>
          <p:spPr>
            <a:xfrm>
              <a:off x="11280" y="3406"/>
              <a:ext cx="2883" cy="2883"/>
            </a:xfrm>
            <a:prstGeom prst="ellipse">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8" name="椭圆 7"/>
            <p:cNvSpPr/>
            <p:nvPr>
              <p:custDataLst>
                <p:tags r:id="rId8"/>
              </p:custDataLst>
            </p:nvPr>
          </p:nvSpPr>
          <p:spPr>
            <a:xfrm>
              <a:off x="11428" y="3555"/>
              <a:ext cx="2586" cy="2586"/>
            </a:xfrm>
            <a:prstGeom prst="ellipse">
              <a:avLst/>
            </a:prstGeom>
            <a:solidFill>
              <a:schemeClr val="accent3"/>
            </a:solidFill>
            <a:ln>
              <a:noFill/>
            </a:ln>
            <a:effectLst>
              <a:innerShdw blurRad="152400">
                <a:schemeClr val="accent3">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288290" rIns="136525" bIns="0" numCol="1" spcCol="0" rtlCol="0" fromWordArt="0" anchor="t" anchorCtr="0" forceAA="0" compatLnSpc="1">
              <a:normAutofit/>
            </a:bodyPr>
            <a:p>
              <a:pPr lvl="0" algn="ctr">
                <a:buClrTx/>
                <a:buSzTx/>
                <a:buFontTx/>
              </a:pPr>
              <a:endParaRPr lang="zh-CN" altLang="en-US" sz="1600" b="1">
                <a:solidFill>
                  <a:srgbClr val="FFFFFF"/>
                </a:solidFill>
                <a:latin typeface="+mj-ea"/>
                <a:ea typeface="+mj-ea"/>
                <a:cs typeface="+mj-ea"/>
                <a:sym typeface="+mn-ea"/>
              </a:endParaRPr>
            </a:p>
          </p:txBody>
        </p:sp>
        <p:sp>
          <p:nvSpPr>
            <p:cNvPr id="13" name="弧形 12"/>
            <p:cNvSpPr/>
            <p:nvPr>
              <p:custDataLst>
                <p:tags r:id="rId9"/>
              </p:custDataLst>
            </p:nvPr>
          </p:nvSpPr>
          <p:spPr>
            <a:xfrm flipV="1">
              <a:off x="10888" y="3019"/>
              <a:ext cx="3666" cy="3666"/>
            </a:xfrm>
            <a:prstGeom prst="arc">
              <a:avLst>
                <a:gd name="adj1" fmla="val 1352946"/>
                <a:gd name="adj2" fmla="val 10848491"/>
              </a:avLst>
            </a:prstGeom>
            <a:ln w="44450" cap="rnd">
              <a:solidFill>
                <a:schemeClr val="accent3">
                  <a:alpha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p>
          </p:txBody>
        </p:sp>
        <p:sp>
          <p:nvSpPr>
            <p:cNvPr id="11" name="椭圆 10"/>
            <p:cNvSpPr/>
            <p:nvPr>
              <p:custDataLst>
                <p:tags r:id="rId10"/>
              </p:custDataLst>
            </p:nvPr>
          </p:nvSpPr>
          <p:spPr>
            <a:xfrm>
              <a:off x="4030" y="3406"/>
              <a:ext cx="2883" cy="2883"/>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14" name="椭圆 13"/>
            <p:cNvSpPr/>
            <p:nvPr>
              <p:custDataLst>
                <p:tags r:id="rId11"/>
              </p:custDataLst>
            </p:nvPr>
          </p:nvSpPr>
          <p:spPr>
            <a:xfrm>
              <a:off x="4313" y="3689"/>
              <a:ext cx="2317" cy="2317"/>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sp>
          <p:nvSpPr>
            <p:cNvPr id="15" name="弧形 14"/>
            <p:cNvSpPr/>
            <p:nvPr>
              <p:custDataLst>
                <p:tags r:id="rId12"/>
              </p:custDataLst>
            </p:nvPr>
          </p:nvSpPr>
          <p:spPr>
            <a:xfrm flipV="1">
              <a:off x="3638" y="3019"/>
              <a:ext cx="3666" cy="3666"/>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p>
              <a:pPr algn="ctr"/>
              <a:endParaRPr lang="zh-CN" altLang="en-US"/>
            </a:p>
          </p:txBody>
        </p:sp>
        <p:sp>
          <p:nvSpPr>
            <p:cNvPr id="21" name="椭圆 20"/>
            <p:cNvSpPr/>
            <p:nvPr>
              <p:custDataLst>
                <p:tags r:id="rId13"/>
              </p:custDataLst>
            </p:nvPr>
          </p:nvSpPr>
          <p:spPr>
            <a:xfrm>
              <a:off x="7655" y="3406"/>
              <a:ext cx="2883" cy="2883"/>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16" name="椭圆 15"/>
            <p:cNvSpPr/>
            <p:nvPr>
              <p:custDataLst>
                <p:tags r:id="rId14"/>
              </p:custDataLst>
            </p:nvPr>
          </p:nvSpPr>
          <p:spPr>
            <a:xfrm>
              <a:off x="7938" y="3689"/>
              <a:ext cx="2317" cy="2317"/>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pic>
          <p:nvPicPr>
            <p:cNvPr id="32" name="图片 15" descr="343439383331313b343532303033313bd3a6d3c3c9ccb3c7"/>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256" y="4186"/>
              <a:ext cx="454" cy="454"/>
            </a:xfrm>
            <a:prstGeom prst="rect">
              <a:avLst/>
            </a:prstGeom>
          </p:spPr>
        </p:pic>
        <p:pic>
          <p:nvPicPr>
            <p:cNvPr id="36" name="图片 19" descr="343435383038363b343532323339393bd6b4d0d0d5aad2aa"/>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8887" y="4159"/>
              <a:ext cx="454" cy="454"/>
            </a:xfrm>
            <a:prstGeom prst="rect">
              <a:avLst/>
            </a:prstGeom>
          </p:spPr>
        </p:pic>
        <p:grpSp>
          <p:nvGrpSpPr>
            <p:cNvPr id="35" name="组合 34"/>
            <p:cNvGrpSpPr/>
            <p:nvPr>
              <p:custDataLst>
                <p:tags r:id="rId21"/>
              </p:custDataLst>
            </p:nvPr>
          </p:nvGrpSpPr>
          <p:grpSpPr>
            <a:xfrm>
              <a:off x="4387" y="4721"/>
              <a:ext cx="9418" cy="812"/>
              <a:chOff x="4387" y="4721"/>
              <a:chExt cx="9418" cy="812"/>
            </a:xfrm>
          </p:grpSpPr>
          <p:sp>
            <p:nvSpPr>
              <p:cNvPr id="23" name="矩形 22"/>
              <p:cNvSpPr/>
              <p:nvPr>
                <p:custDataLst>
                  <p:tags r:id="rId22"/>
                </p:custDataLst>
              </p:nvPr>
            </p:nvSpPr>
            <p:spPr>
              <a:xfrm>
                <a:off x="4387" y="4721"/>
                <a:ext cx="2168" cy="812"/>
              </a:xfrm>
              <a:prstGeom prst="rect">
                <a:avLst/>
              </a:prstGeom>
              <a:noFill/>
            </p:spPr>
            <p:txBody>
              <a:bodyPr wrap="square" lIns="36195" tIns="36195" rIns="36195" bIns="36195" rtlCol="0" anchor="t" anchorCtr="0">
                <a:noAutofit/>
              </a:bodyPr>
              <a:p>
                <a:pPr algn="ctr">
                  <a:lnSpc>
                    <a:spcPct val="120000"/>
                  </a:lnSpc>
                  <a:spcBef>
                    <a:spcPts val="0"/>
                  </a:spcBef>
                  <a:spcAft>
                    <a:spcPts val="0"/>
                  </a:spcAft>
                </a:pPr>
                <a:r>
                  <a:rPr lang="zh-CN" altLang="en-US" sz="1600" b="1" dirty="0">
                    <a:solidFill>
                      <a:srgbClr val="FFFFFF"/>
                    </a:solidFill>
                    <a:latin typeface="+mn-ea"/>
                    <a:cs typeface="+mn-ea"/>
                  </a:rPr>
                  <a:t>一、直流电</a:t>
                </a:r>
                <a:endParaRPr lang="zh-CN" altLang="en-US" sz="1600" b="1" dirty="0">
                  <a:solidFill>
                    <a:srgbClr val="FFFFFF"/>
                  </a:solidFill>
                  <a:latin typeface="+mn-ea"/>
                  <a:cs typeface="+mn-ea"/>
                </a:endParaRPr>
              </a:p>
              <a:p>
                <a:pPr algn="ctr">
                  <a:lnSpc>
                    <a:spcPct val="120000"/>
                  </a:lnSpc>
                  <a:spcBef>
                    <a:spcPts val="0"/>
                  </a:spcBef>
                  <a:spcAft>
                    <a:spcPts val="0"/>
                  </a:spcAft>
                </a:pPr>
                <a:r>
                  <a:rPr lang="zh-CN" altLang="en-US" sz="1600" b="1" dirty="0">
                    <a:solidFill>
                      <a:srgbClr val="FFFFFF"/>
                    </a:solidFill>
                    <a:latin typeface="+mn-ea"/>
                    <a:cs typeface="+mn-ea"/>
                  </a:rPr>
                  <a:t>压源</a:t>
                </a:r>
                <a:endParaRPr lang="zh-CN" altLang="en-US" sz="1600" b="1" dirty="0">
                  <a:solidFill>
                    <a:srgbClr val="FFFFFF"/>
                  </a:solidFill>
                  <a:latin typeface="+mn-ea"/>
                  <a:cs typeface="+mn-ea"/>
                </a:endParaRPr>
              </a:p>
            </p:txBody>
          </p:sp>
          <p:sp>
            <p:nvSpPr>
              <p:cNvPr id="33" name="矩形 32"/>
              <p:cNvSpPr/>
              <p:nvPr>
                <p:custDataLst>
                  <p:tags r:id="rId23"/>
                </p:custDataLst>
              </p:nvPr>
            </p:nvSpPr>
            <p:spPr>
              <a:xfrm>
                <a:off x="8012" y="4721"/>
                <a:ext cx="2168" cy="812"/>
              </a:xfrm>
              <a:prstGeom prst="rect">
                <a:avLst/>
              </a:prstGeom>
              <a:noFill/>
            </p:spPr>
            <p:txBody>
              <a:bodyPr wrap="square" lIns="36195" tIns="36195" rIns="36195" bIns="36195" rtlCol="0" anchor="t" anchorCtr="0">
                <a:noAutofit/>
              </a:bodyPr>
              <a:p>
                <a:pPr algn="ctr">
                  <a:lnSpc>
                    <a:spcPct val="120000"/>
                  </a:lnSpc>
                  <a:spcBef>
                    <a:spcPts val="0"/>
                  </a:spcBef>
                  <a:spcAft>
                    <a:spcPts val="0"/>
                  </a:spcAft>
                </a:pPr>
                <a:r>
                  <a:rPr lang="zh-CN" altLang="en-US" sz="1600" b="1">
                    <a:solidFill>
                      <a:srgbClr val="FFFFFF"/>
                    </a:solidFill>
                    <a:latin typeface="+mn-ea"/>
                    <a:cs typeface="+mn-ea"/>
                  </a:rPr>
                  <a:t>二、直流电</a:t>
                </a:r>
                <a:endParaRPr lang="zh-CN" altLang="en-US" sz="1600" b="1">
                  <a:solidFill>
                    <a:srgbClr val="FFFFFF"/>
                  </a:solidFill>
                  <a:latin typeface="+mn-ea"/>
                  <a:cs typeface="+mn-ea"/>
                </a:endParaRPr>
              </a:p>
              <a:p>
                <a:pPr algn="ctr">
                  <a:lnSpc>
                    <a:spcPct val="120000"/>
                  </a:lnSpc>
                  <a:spcBef>
                    <a:spcPts val="0"/>
                  </a:spcBef>
                  <a:spcAft>
                    <a:spcPts val="0"/>
                  </a:spcAft>
                </a:pPr>
                <a:r>
                  <a:rPr lang="zh-CN" altLang="en-US" sz="1600" b="1">
                    <a:solidFill>
                      <a:srgbClr val="FFFFFF"/>
                    </a:solidFill>
                    <a:latin typeface="+mn-ea"/>
                    <a:cs typeface="+mn-ea"/>
                  </a:rPr>
                  <a:t>流源</a:t>
                </a:r>
                <a:endParaRPr lang="zh-CN" altLang="en-US" sz="1600" b="1">
                  <a:solidFill>
                    <a:srgbClr val="FFFFFF"/>
                  </a:solidFill>
                  <a:latin typeface="+mn-ea"/>
                  <a:cs typeface="+mn-ea"/>
                </a:endParaRPr>
              </a:p>
            </p:txBody>
          </p:sp>
          <p:sp>
            <p:nvSpPr>
              <p:cNvPr id="34" name="矩形 33"/>
              <p:cNvSpPr/>
              <p:nvPr>
                <p:custDataLst>
                  <p:tags r:id="rId24"/>
                </p:custDataLst>
              </p:nvPr>
            </p:nvSpPr>
            <p:spPr>
              <a:xfrm>
                <a:off x="11637" y="4721"/>
                <a:ext cx="2168" cy="812"/>
              </a:xfrm>
              <a:prstGeom prst="rect">
                <a:avLst/>
              </a:prstGeom>
              <a:noFill/>
            </p:spPr>
            <p:txBody>
              <a:bodyPr wrap="square" lIns="36195" tIns="36195" rIns="36195" bIns="36195" rtlCol="0" anchor="t" anchorCtr="0">
                <a:noAutofit/>
              </a:bodyPr>
              <a:p>
                <a:pPr algn="ctr">
                  <a:lnSpc>
                    <a:spcPct val="120000"/>
                  </a:lnSpc>
                  <a:spcBef>
                    <a:spcPts val="0"/>
                  </a:spcBef>
                  <a:spcAft>
                    <a:spcPts val="0"/>
                  </a:spcAft>
                </a:pPr>
                <a:r>
                  <a:rPr lang="zh-CN" altLang="en-US" sz="1600" b="1">
                    <a:solidFill>
                      <a:srgbClr val="FFFFFF"/>
                    </a:solidFill>
                    <a:latin typeface="+mn-ea"/>
                    <a:cs typeface="+mn-ea"/>
                  </a:rPr>
                  <a:t>三、直流电源应用计算</a:t>
                </a:r>
                <a:endParaRPr lang="zh-CN" altLang="en-US" sz="1600" b="1">
                  <a:solidFill>
                    <a:srgbClr val="FFFFFF"/>
                  </a:solidFill>
                  <a:latin typeface="+mn-ea"/>
                  <a:cs typeface="+mn-ea"/>
                </a:endParaRPr>
              </a:p>
            </p:txBody>
          </p:sp>
        </p:grpSp>
        <p:pic>
          <p:nvPicPr>
            <p:cNvPr id="37" name="图片 11" descr="343439383331313b343532303032373bbfcdbba7b5b5b0b8"/>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2476" y="4176"/>
              <a:ext cx="454" cy="454"/>
            </a:xfrm>
            <a:prstGeom prst="rect">
              <a:avLst/>
            </a:prstGeom>
          </p:spPr>
        </p:pic>
      </p:grpSp>
      <p:pic>
        <p:nvPicPr>
          <p:cNvPr id="38" name="图片 12" descr="343439383331313b343532303032383bbfcdbba7b9dcc0e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10224135" y="3635806"/>
            <a:ext cx="288000" cy="288000"/>
          </a:xfrm>
          <a:prstGeom prst="rect">
            <a:avLst/>
          </a:prstGeom>
        </p:spPr>
      </p:pic>
      <p:sp>
        <p:nvSpPr>
          <p:cNvPr id="31760" name="文本框 29"/>
          <p:cNvSpPr txBox="1">
            <a:spLocks noChangeArrowheads="1"/>
          </p:cNvSpPr>
          <p:nvPr>
            <p:custDataLst>
              <p:tags r:id="rId31"/>
            </p:custDataLst>
          </p:nvPr>
        </p:nvSpPr>
        <p:spPr bwMode="auto">
          <a:xfrm flipH="1">
            <a:off x="1246505" y="1516380"/>
            <a:ext cx="990409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just" eaLnBrk="1" hangingPunct="1">
              <a:lnSpc>
                <a:spcPct val="150000"/>
              </a:lnSpc>
              <a:spcBef>
                <a:spcPct val="0"/>
              </a:spcBef>
              <a:buClrTx/>
              <a:buSzTx/>
              <a:buNone/>
            </a:pPr>
            <a:r>
              <a:rPr lang="zh-CN" altLang="en-US" sz="1800" dirty="0">
                <a:solidFill>
                  <a:srgbClr val="A5A5A5"/>
                </a:solidFill>
                <a:latin typeface="Arial" panose="020B0604020202020204" pitchFamily="34" charset="0"/>
                <a:ea typeface="黑体" panose="02010609060101010101" charset="-122"/>
              </a:rPr>
              <a:t>发电机、电池等都是实际的电源，它们是具有不变的电动势和较低内阻的电源。在电路分析中，常用等效电路来代替实际的元器件。电源的等效电路有两种表示形式，一种是电压源，一种是电流源。</a:t>
            </a:r>
            <a:endParaRPr lang="zh-CN" altLang="en-US" sz="1800" dirty="0">
              <a:solidFill>
                <a:srgbClr val="A5A5A5"/>
              </a:solidFill>
              <a:latin typeface="Arial" panose="020B0604020202020204" pitchFamily="34" charset="0"/>
              <a:ea typeface="黑体" panose="02010609060101010101" charset="-122"/>
            </a:endParaRPr>
          </a:p>
        </p:txBody>
      </p:sp>
    </p:spTree>
    <p:custDataLst>
      <p:tags r:id="rId3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一、直流电压源</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988695" y="1729105"/>
            <a:ext cx="7339330" cy="341503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直流电压源是一种以直流电压形式表示电源的电路模型。它有理想电压源和实际电压源两种形式。</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理想电压源是指内阻为零，且电源两端的端电压值恒定不变，如图 1.2.1 所示。</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理想电压源的特点是电压的大小取决于电压源本身的特性，与流过的电流无关。流过电压源的电流大小与电压源外部电路有关，由外部负载决定。因此，它被称为独立电压源。一般电压源的电压与电流的方向是非关联的。也就是说，电压源的端电压方向与流过电流的方向相反。</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4" name="图片 3"/>
          <p:cNvPicPr>
            <a:picLocks noChangeAspect="1"/>
          </p:cNvPicPr>
          <p:nvPr/>
        </p:nvPicPr>
        <p:blipFill>
          <a:blip r:embed="rId1"/>
          <a:stretch>
            <a:fillRect/>
          </a:stretch>
        </p:blipFill>
        <p:spPr>
          <a:xfrm>
            <a:off x="8740775" y="2353310"/>
            <a:ext cx="2346960" cy="2058035"/>
          </a:xfrm>
          <a:prstGeom prst="rect">
            <a:avLst/>
          </a:prstGeom>
        </p:spPr>
      </p:pic>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hape 72"/>
          <p:cNvSpPr/>
          <p:nvPr/>
        </p:nvSpPr>
        <p:spPr>
          <a:xfrm flipV="1">
            <a:off x="1381249" y="-8580"/>
            <a:ext cx="7569758" cy="68665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9" y="0"/>
                </a:lnTo>
                <a:lnTo>
                  <a:pt x="21600" y="21600"/>
                </a:lnTo>
                <a:lnTo>
                  <a:pt x="19543" y="21600"/>
                </a:lnTo>
                <a:lnTo>
                  <a:pt x="0" y="0"/>
                </a:lnTo>
                <a:close/>
              </a:path>
            </a:pathLst>
          </a:custGeom>
          <a:solidFill>
            <a:srgbClr val="004C4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a:cs typeface="+mn-ea"/>
            </a:endParaRPr>
          </a:p>
        </p:txBody>
      </p:sp>
      <p:sp>
        <p:nvSpPr>
          <p:cNvPr id="32" name="任意多边形 28"/>
          <p:cNvSpPr/>
          <p:nvPr/>
        </p:nvSpPr>
        <p:spPr>
          <a:xfrm>
            <a:off x="0" y="0"/>
            <a:ext cx="4537276" cy="6875362"/>
          </a:xfrm>
          <a:custGeom>
            <a:avLst/>
            <a:gdLst>
              <a:gd name="connsiteX0" fmla="*/ 0 w 4537276"/>
              <a:gd name="connsiteY0" fmla="*/ 0 h 6875362"/>
              <a:gd name="connsiteX1" fmla="*/ 1134319 w 4537276"/>
              <a:gd name="connsiteY1" fmla="*/ 0 h 6875362"/>
              <a:gd name="connsiteX2" fmla="*/ 4537276 w 4537276"/>
              <a:gd name="connsiteY2" fmla="*/ 3402957 h 6875362"/>
              <a:gd name="connsiteX3" fmla="*/ 1122744 w 4537276"/>
              <a:gd name="connsiteY3" fmla="*/ 6875362 h 6875362"/>
              <a:gd name="connsiteX4" fmla="*/ 0 w 4537276"/>
              <a:gd name="connsiteY4" fmla="*/ 6875362 h 6875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7276" h="6875362">
                <a:moveTo>
                  <a:pt x="0" y="0"/>
                </a:moveTo>
                <a:lnTo>
                  <a:pt x="1134319" y="0"/>
                </a:lnTo>
                <a:lnTo>
                  <a:pt x="4537276" y="3402957"/>
                </a:lnTo>
                <a:lnTo>
                  <a:pt x="1122744" y="6875362"/>
                </a:lnTo>
                <a:lnTo>
                  <a:pt x="0" y="6875362"/>
                </a:lnTo>
                <a:close/>
              </a:path>
            </a:pathLst>
          </a:custGeom>
          <a:blipFill dpi="0" rotWithShape="1">
            <a:blip r:embed="rId1"/>
            <a:srcRect/>
            <a:stretch>
              <a:fillRect l="-86311" t="-11555" r="-77635" b="-4569"/>
            </a:stretch>
          </a:blip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33" name="任意多边形 30"/>
          <p:cNvSpPr/>
          <p:nvPr/>
        </p:nvSpPr>
        <p:spPr>
          <a:xfrm>
            <a:off x="2268637" y="1"/>
            <a:ext cx="5602147" cy="2806014"/>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9140"/>
          </a:solidFill>
          <a:ln w="38100">
            <a:noFill/>
          </a:ln>
          <a:effectLst>
            <a:outerShdw blurRad="63500" algn="ctr" rotWithShape="0">
              <a:prstClr val="black">
                <a:alpha val="40000"/>
              </a:prstClr>
            </a:outerShdw>
          </a:effectLst>
        </p:spPr>
        <p:txBody>
          <a:bodyPr anchor="ctr"/>
          <a:lstStyle/>
          <a:p>
            <a:pPr algn="ctr"/>
            <a:endParaRPr lang="zh-CN" altLang="en-US">
              <a:solidFill>
                <a:srgbClr val="000000"/>
              </a:solidFill>
              <a:cs typeface="+mn-ea"/>
            </a:endParaRPr>
          </a:p>
        </p:txBody>
      </p:sp>
      <p:sp>
        <p:nvSpPr>
          <p:cNvPr id="34" name="任意多边形 30"/>
          <p:cNvSpPr/>
          <p:nvPr/>
        </p:nvSpPr>
        <p:spPr>
          <a:xfrm>
            <a:off x="1400457" y="1"/>
            <a:ext cx="3304530" cy="1655179"/>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4C41"/>
          </a:solid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44" name="文本框 43"/>
          <p:cNvSpPr txBox="1"/>
          <p:nvPr/>
        </p:nvSpPr>
        <p:spPr>
          <a:xfrm>
            <a:off x="5788660" y="3183890"/>
            <a:ext cx="6047105" cy="2584450"/>
          </a:xfrm>
          <a:prstGeom prst="rect">
            <a:avLst/>
          </a:prstGeom>
          <a:noFill/>
        </p:spPr>
        <p:txBody>
          <a:bodyPr wrap="square" rtlCol="0">
            <a:spAutoFit/>
            <a:scene3d>
              <a:camera prst="orthographicFront"/>
              <a:lightRig rig="threePt" dir="t"/>
            </a:scene3d>
            <a:sp3d contourW="12700"/>
          </a:bodyPr>
          <a:lstStyle/>
          <a:p>
            <a:pPr>
              <a:defRPr/>
            </a:pPr>
            <a:r>
              <a:rPr lang="zh-CN" altLang="en-US" sz="5400" b="1" dirty="0">
                <a:latin typeface="思源黑体 CN Bold" panose="020B0800000000000000" pitchFamily="34" charset="-122"/>
                <a:ea typeface="思源黑体 CN Bold" panose="020B0800000000000000" pitchFamily="34" charset="-122"/>
                <a:cs typeface="+mn-ea"/>
              </a:rPr>
              <a:t>模块一　</a:t>
            </a:r>
            <a:endParaRPr lang="zh-CN" altLang="en-US" sz="5400" b="1" dirty="0">
              <a:latin typeface="思源黑体 CN Bold" panose="020B0800000000000000" pitchFamily="34" charset="-122"/>
              <a:ea typeface="思源黑体 CN Bold" panose="020B0800000000000000" pitchFamily="34" charset="-122"/>
              <a:cs typeface="+mn-ea"/>
            </a:endParaRPr>
          </a:p>
          <a:p>
            <a:pPr>
              <a:defRPr/>
            </a:pPr>
            <a:r>
              <a:rPr lang="zh-CN" altLang="en-US" sz="5400" b="1" dirty="0">
                <a:latin typeface="思源黑体 CN Bold" panose="020B0800000000000000" pitchFamily="34" charset="-122"/>
                <a:ea typeface="思源黑体 CN Bold" panose="020B0800000000000000" pitchFamily="34" charset="-122"/>
                <a:cs typeface="+mn-ea"/>
              </a:rPr>
              <a:t>直流电路模型建立与分析</a:t>
            </a:r>
            <a:endParaRPr lang="zh-CN" altLang="en-US" sz="5400" b="1" dirty="0">
              <a:solidFill>
                <a:srgbClr val="004C41"/>
              </a:solidFill>
              <a:latin typeface="思源黑体 CN Bold" panose="020B0800000000000000" pitchFamily="34" charset="-122"/>
              <a:ea typeface="思源黑体 CN Bold" panose="020B0800000000000000"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40000">
                                          <p:cBhvr additive="base">
                                            <p:cTn id="7" dur="10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4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40000">
                                          <p:cBhvr additive="base">
                                            <p:cTn id="11" dur="10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14:presetBounceEnd="40000">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14:bounceEnd="40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0000">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14:bounceEnd="40000">
                                          <p:cBhvr additive="base">
                                            <p:cTn id="19" dur="10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0-#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ppt_x"/>
                                              </p:val>
                                            </p:tav>
                                            <p:tav tm="100000">
                                              <p:val>
                                                <p:strVal val="#ppt_x"/>
                                              </p:val>
                                            </p:tav>
                                          </p:tavLst>
                                        </p:anim>
                                        <p:anim calcmode="lin" valueType="num">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二、直流电流源</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845820" y="1561465"/>
            <a:ext cx="6200775" cy="341503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电流源是用电流的形式表示电源的一种模型。电流源也分为理想电流源和实际电流源两种。</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理想电流源是能够向外电路提供稳定电流的一种电源，即内阻为无限大、输出恒定电流 IS 的电源（对外总能提供出一个恒定的电流，此电流与它两端的电压无关），如图1.2.6 所示。它的特点是电流的大小取决于电流源本身的特性，与电流源的端电压无关。端电压的大小与电流源外部电路有关，由外部负载决定。因此，也称之为独立电流源。</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2" name="图片 1"/>
          <p:cNvPicPr>
            <a:picLocks noChangeAspect="1"/>
          </p:cNvPicPr>
          <p:nvPr/>
        </p:nvPicPr>
        <p:blipFill>
          <a:blip r:embed="rId1"/>
          <a:stretch>
            <a:fillRect/>
          </a:stretch>
        </p:blipFill>
        <p:spPr>
          <a:xfrm>
            <a:off x="8003540" y="2164715"/>
            <a:ext cx="2937510" cy="2207895"/>
          </a:xfrm>
          <a:prstGeom prst="rect">
            <a:avLst/>
          </a:prstGeom>
        </p:spPr>
      </p:pic>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5162550" cy="73088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三、直流电源应用计算</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988695" y="1143000"/>
            <a:ext cx="10626725" cy="2968625"/>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例 1-6　在图 1.2.5（a）中，设 U</a:t>
            </a:r>
            <a:r>
              <a:rPr kumimoji="0" lang="en-US" altLang="zh-CN" b="0" i="0" u="none" strike="noStrike" kern="1200" cap="none" spc="0" normalizeH="0" baseline="-250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S</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=20 V，R</a:t>
            </a:r>
            <a:r>
              <a:rPr kumimoji="0" lang="en-US" altLang="zh-CN" b="0" i="0" u="none" strike="noStrike" kern="1200" cap="none" spc="0" normalizeH="0" baseline="-250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i</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=1 Ω，外接电阻 R</a:t>
            </a:r>
            <a:r>
              <a:rPr kumimoji="0" lang="en-US" altLang="zh-CN" b="0" i="0" u="none" strike="noStrike" kern="1200" cap="none" spc="0" normalizeH="0" baseline="-250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L </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=4 Ω，求电阻 R</a:t>
            </a:r>
            <a:r>
              <a:rPr kumimoji="0" lang="en-US" altLang="zh-CN" b="0" i="0" u="none" strike="noStrike" kern="1200" cap="none" spc="0" normalizeH="0" baseline="-250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L</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上的电流 I。</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endPar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例 1-7　在图 1.2.8 中，设 I</a:t>
            </a:r>
            <a:r>
              <a:rPr kumimoji="0" lang="en-US" altLang="zh-CN" b="0" i="0" u="none" strike="noStrike" kern="1200" cap="none" spc="0" normalizeH="0" baseline="-250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S</a:t>
            </a:r>
            <a:r>
              <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 5 A ， R</a:t>
            </a:r>
            <a:r>
              <a:rPr kumimoji="0" lang="en-US" altLang="zh-CN" b="0" i="0" u="none" strike="noStrike" kern="1200" cap="none" spc="0" normalizeH="0" baseline="-250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i</a:t>
            </a:r>
            <a:r>
              <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 Ω1 ，外接电阻 R</a:t>
            </a:r>
            <a:r>
              <a:rPr kumimoji="0" lang="en-US" altLang="zh-CN" b="0" i="0" u="none" strike="noStrike" kern="1200" cap="none" spc="0" normalizeH="0" baseline="-250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L</a:t>
            </a:r>
            <a:r>
              <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 9Ω，求电阻 R</a:t>
            </a:r>
            <a:r>
              <a:rPr kumimoji="0" lang="en-US" altLang="zh-CN" b="0" i="0" u="none" strike="noStrike" kern="1200" cap="none" spc="0" normalizeH="0" baseline="-2500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L </a:t>
            </a:r>
            <a:r>
              <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上的电压 U。</a:t>
            </a:r>
            <a:endParaRPr kumimoji="0" lang="en-US" altLang="zh-CN" b="0" i="0" u="none" strike="noStrike" kern="1200" cap="none" spc="0" normalizeH="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3" name="图片 2"/>
          <p:cNvPicPr>
            <a:picLocks noChangeAspect="1"/>
          </p:cNvPicPr>
          <p:nvPr/>
        </p:nvPicPr>
        <p:blipFill>
          <a:blip r:embed="rId1"/>
          <a:stretch>
            <a:fillRect/>
          </a:stretch>
        </p:blipFill>
        <p:spPr>
          <a:xfrm>
            <a:off x="1482725" y="2140585"/>
            <a:ext cx="6550025" cy="1409065"/>
          </a:xfrm>
          <a:prstGeom prst="rect">
            <a:avLst/>
          </a:prstGeom>
        </p:spPr>
      </p:pic>
      <p:pic>
        <p:nvPicPr>
          <p:cNvPr id="4" name="图片 3"/>
          <p:cNvPicPr>
            <a:picLocks noChangeAspect="1"/>
          </p:cNvPicPr>
          <p:nvPr/>
        </p:nvPicPr>
        <p:blipFill>
          <a:blip r:embed="rId2"/>
          <a:stretch>
            <a:fillRect/>
          </a:stretch>
        </p:blipFill>
        <p:spPr>
          <a:xfrm>
            <a:off x="1482725" y="4330700"/>
            <a:ext cx="6713855" cy="2022475"/>
          </a:xfrm>
          <a:prstGeom prst="rect">
            <a:avLst/>
          </a:prstGeom>
        </p:spPr>
      </p:pic>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三</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324610" y="2779395"/>
            <a:ext cx="4281170"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熟悉直流电路中的负载</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2185670" y="1467485"/>
            <a:ext cx="1640205" cy="1828800"/>
            <a:chOff x="3876674" y="962024"/>
            <a:chExt cx="1386945" cy="1666875"/>
          </a:xfrm>
        </p:grpSpPr>
        <p:grpSp>
          <p:nvGrpSpPr>
            <p:cNvPr id="6" name="组合 5"/>
            <p:cNvGrpSpPr/>
            <p:nvPr/>
          </p:nvGrpSpPr>
          <p:grpSpPr>
            <a:xfrm>
              <a:off x="3876674" y="962024"/>
              <a:ext cx="1386945" cy="1666875"/>
              <a:chOff x="3790949" y="1009649"/>
              <a:chExt cx="1386945" cy="1666875"/>
            </a:xfrm>
          </p:grpSpPr>
          <p:sp>
            <p:nvSpPr>
              <p:cNvPr id="8" name="任意多边形 6"/>
              <p:cNvSpPr/>
              <p:nvPr/>
            </p:nvSpPr>
            <p:spPr>
              <a:xfrm>
                <a:off x="3790949" y="1009649"/>
                <a:ext cx="1386945" cy="1666875"/>
              </a:xfrm>
              <a:custGeom>
                <a:avLst/>
                <a:gdLst>
                  <a:gd name="connsiteX0" fmla="*/ 693473 w 1386945"/>
                  <a:gd name="connsiteY0" fmla="*/ 0 h 1666875"/>
                  <a:gd name="connsiteX1" fmla="*/ 1386945 w 1386945"/>
                  <a:gd name="connsiteY1" fmla="*/ 693473 h 1666875"/>
                  <a:gd name="connsiteX2" fmla="*/ 1112108 w 1386945"/>
                  <a:gd name="connsiteY2" fmla="*/ 693473 h 1666875"/>
                  <a:gd name="connsiteX3" fmla="*/ 1112108 w 1386945"/>
                  <a:gd name="connsiteY3" fmla="*/ 1666875 h 1666875"/>
                  <a:gd name="connsiteX4" fmla="*/ 669765 w 1386945"/>
                  <a:gd name="connsiteY4" fmla="*/ 1666875 h 1666875"/>
                  <a:gd name="connsiteX5" fmla="*/ 274837 w 1386945"/>
                  <a:gd name="connsiteY5" fmla="*/ 1273441 h 1666875"/>
                  <a:gd name="connsiteX6" fmla="*/ 274837 w 1386945"/>
                  <a:gd name="connsiteY6" fmla="*/ 693473 h 1666875"/>
                  <a:gd name="connsiteX7" fmla="*/ 0 w 1386945"/>
                  <a:gd name="connsiteY7" fmla="*/ 693473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6945" h="1666875">
                    <a:moveTo>
                      <a:pt x="693473" y="0"/>
                    </a:moveTo>
                    <a:lnTo>
                      <a:pt x="1386945" y="693473"/>
                    </a:lnTo>
                    <a:lnTo>
                      <a:pt x="1112108" y="693473"/>
                    </a:lnTo>
                    <a:lnTo>
                      <a:pt x="1112108" y="1666875"/>
                    </a:lnTo>
                    <a:lnTo>
                      <a:pt x="669765" y="1666875"/>
                    </a:lnTo>
                    <a:lnTo>
                      <a:pt x="274837" y="1273441"/>
                    </a:lnTo>
                    <a:lnTo>
                      <a:pt x="274837" y="693473"/>
                    </a:lnTo>
                    <a:lnTo>
                      <a:pt x="0" y="693473"/>
                    </a:lnTo>
                    <a:close/>
                  </a:path>
                </a:pathLst>
              </a:custGeom>
              <a:solidFill>
                <a:srgbClr val="01A89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9" name="任意多边形 7"/>
              <p:cNvSpPr/>
              <p:nvPr/>
            </p:nvSpPr>
            <p:spPr>
              <a:xfrm>
                <a:off x="4492094" y="1009649"/>
                <a:ext cx="685800" cy="1659203"/>
              </a:xfrm>
              <a:custGeom>
                <a:avLst/>
                <a:gdLst>
                  <a:gd name="connsiteX0" fmla="*/ 0 w 685800"/>
                  <a:gd name="connsiteY0" fmla="*/ 0 h 1659203"/>
                  <a:gd name="connsiteX1" fmla="*/ 685800 w 685800"/>
                  <a:gd name="connsiteY1" fmla="*/ 685801 h 1659203"/>
                  <a:gd name="connsiteX2" fmla="*/ 410963 w 685800"/>
                  <a:gd name="connsiteY2" fmla="*/ 685801 h 1659203"/>
                  <a:gd name="connsiteX3" fmla="*/ 410963 w 685800"/>
                  <a:gd name="connsiteY3" fmla="*/ 1659203 h 1659203"/>
                  <a:gd name="connsiteX4" fmla="*/ 0 w 685800"/>
                  <a:gd name="connsiteY4" fmla="*/ 1659203 h 1659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1659203">
                    <a:moveTo>
                      <a:pt x="0" y="0"/>
                    </a:moveTo>
                    <a:lnTo>
                      <a:pt x="685800" y="685801"/>
                    </a:lnTo>
                    <a:lnTo>
                      <a:pt x="410963" y="685801"/>
                    </a:lnTo>
                    <a:lnTo>
                      <a:pt x="410963" y="1659203"/>
                    </a:lnTo>
                    <a:lnTo>
                      <a:pt x="0" y="1659203"/>
                    </a:lnTo>
                    <a:close/>
                  </a:path>
                </a:pathLst>
              </a:custGeom>
              <a:solidFill>
                <a:srgbClr val="01A89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sp>
          <p:nvSpPr>
            <p:cNvPr id="7" name="文本框 6"/>
            <p:cNvSpPr txBox="1"/>
            <p:nvPr/>
          </p:nvSpPr>
          <p:spPr>
            <a:xfrm>
              <a:off x="4366704" y="1632017"/>
              <a:ext cx="422232" cy="8317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335"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3</a:t>
              </a:r>
              <a:endParaRPr kumimoji="0" lang="zh-CN" altLang="en-US" sz="5335"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grpSp>
        <p:nvGrpSpPr>
          <p:cNvPr id="10" name="组合 9"/>
          <p:cNvGrpSpPr/>
          <p:nvPr/>
        </p:nvGrpSpPr>
        <p:grpSpPr>
          <a:xfrm>
            <a:off x="1374775" y="2543810"/>
            <a:ext cx="1640205" cy="1828800"/>
            <a:chOff x="3107002" y="1943099"/>
            <a:chExt cx="1386945" cy="1666875"/>
          </a:xfrm>
        </p:grpSpPr>
        <p:grpSp>
          <p:nvGrpSpPr>
            <p:cNvPr id="14" name="组合 13"/>
            <p:cNvGrpSpPr/>
            <p:nvPr/>
          </p:nvGrpSpPr>
          <p:grpSpPr>
            <a:xfrm>
              <a:off x="3107002" y="1943099"/>
              <a:ext cx="1386945" cy="1666875"/>
              <a:chOff x="3021277" y="1990724"/>
              <a:chExt cx="1386945" cy="1666875"/>
            </a:xfrm>
          </p:grpSpPr>
          <p:sp>
            <p:nvSpPr>
              <p:cNvPr id="16" name="任意多边形 11"/>
              <p:cNvSpPr/>
              <p:nvPr/>
            </p:nvSpPr>
            <p:spPr>
              <a:xfrm>
                <a:off x="3021277" y="1990724"/>
                <a:ext cx="1386945" cy="1666875"/>
              </a:xfrm>
              <a:custGeom>
                <a:avLst/>
                <a:gdLst>
                  <a:gd name="connsiteX0" fmla="*/ 693473 w 1386945"/>
                  <a:gd name="connsiteY0" fmla="*/ 0 h 1666875"/>
                  <a:gd name="connsiteX1" fmla="*/ 1386945 w 1386945"/>
                  <a:gd name="connsiteY1" fmla="*/ 693473 h 1666875"/>
                  <a:gd name="connsiteX2" fmla="*/ 1112108 w 1386945"/>
                  <a:gd name="connsiteY2" fmla="*/ 693473 h 1666875"/>
                  <a:gd name="connsiteX3" fmla="*/ 1112108 w 1386945"/>
                  <a:gd name="connsiteY3" fmla="*/ 1666875 h 1666875"/>
                  <a:gd name="connsiteX4" fmla="*/ 669765 w 1386945"/>
                  <a:gd name="connsiteY4" fmla="*/ 1666875 h 1666875"/>
                  <a:gd name="connsiteX5" fmla="*/ 274837 w 1386945"/>
                  <a:gd name="connsiteY5" fmla="*/ 1273441 h 1666875"/>
                  <a:gd name="connsiteX6" fmla="*/ 274837 w 1386945"/>
                  <a:gd name="connsiteY6" fmla="*/ 693473 h 1666875"/>
                  <a:gd name="connsiteX7" fmla="*/ 0 w 1386945"/>
                  <a:gd name="connsiteY7" fmla="*/ 693473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6945" h="1666875">
                    <a:moveTo>
                      <a:pt x="693473" y="0"/>
                    </a:moveTo>
                    <a:lnTo>
                      <a:pt x="1386945" y="693473"/>
                    </a:lnTo>
                    <a:lnTo>
                      <a:pt x="1112108" y="693473"/>
                    </a:lnTo>
                    <a:lnTo>
                      <a:pt x="1112108" y="1666875"/>
                    </a:lnTo>
                    <a:lnTo>
                      <a:pt x="669765" y="1666875"/>
                    </a:lnTo>
                    <a:lnTo>
                      <a:pt x="274837" y="1273441"/>
                    </a:lnTo>
                    <a:lnTo>
                      <a:pt x="274837" y="693473"/>
                    </a:lnTo>
                    <a:lnTo>
                      <a:pt x="0" y="693473"/>
                    </a:lnTo>
                    <a:close/>
                  </a:path>
                </a:pathLst>
              </a:custGeom>
              <a:solidFill>
                <a:srgbClr val="0C283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17" name="任意多边形 12"/>
              <p:cNvSpPr/>
              <p:nvPr/>
            </p:nvSpPr>
            <p:spPr>
              <a:xfrm>
                <a:off x="3722422" y="1998396"/>
                <a:ext cx="685800" cy="1659203"/>
              </a:xfrm>
              <a:custGeom>
                <a:avLst/>
                <a:gdLst>
                  <a:gd name="connsiteX0" fmla="*/ 0 w 685800"/>
                  <a:gd name="connsiteY0" fmla="*/ 0 h 1659203"/>
                  <a:gd name="connsiteX1" fmla="*/ 685800 w 685800"/>
                  <a:gd name="connsiteY1" fmla="*/ 685801 h 1659203"/>
                  <a:gd name="connsiteX2" fmla="*/ 410963 w 685800"/>
                  <a:gd name="connsiteY2" fmla="*/ 685801 h 1659203"/>
                  <a:gd name="connsiteX3" fmla="*/ 410963 w 685800"/>
                  <a:gd name="connsiteY3" fmla="*/ 1659203 h 1659203"/>
                  <a:gd name="connsiteX4" fmla="*/ 0 w 685800"/>
                  <a:gd name="connsiteY4" fmla="*/ 1659203 h 1659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1659203">
                    <a:moveTo>
                      <a:pt x="0" y="0"/>
                    </a:moveTo>
                    <a:lnTo>
                      <a:pt x="685800" y="685801"/>
                    </a:lnTo>
                    <a:lnTo>
                      <a:pt x="410963" y="685801"/>
                    </a:lnTo>
                    <a:lnTo>
                      <a:pt x="410963" y="1659203"/>
                    </a:lnTo>
                    <a:lnTo>
                      <a:pt x="0" y="1659203"/>
                    </a:lnTo>
                    <a:close/>
                  </a:path>
                </a:pathLst>
              </a:custGeom>
              <a:solidFill>
                <a:srgbClr val="0C283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sp>
          <p:nvSpPr>
            <p:cNvPr id="15" name="文本框 14"/>
            <p:cNvSpPr txBox="1"/>
            <p:nvPr/>
          </p:nvSpPr>
          <p:spPr>
            <a:xfrm>
              <a:off x="3589359" y="2621227"/>
              <a:ext cx="422231" cy="8317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335"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2</a:t>
              </a:r>
              <a:endParaRPr kumimoji="0" lang="zh-CN" altLang="en-US" sz="5335"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grpSp>
        <p:nvGrpSpPr>
          <p:cNvPr id="18" name="组合 17"/>
          <p:cNvGrpSpPr/>
          <p:nvPr/>
        </p:nvGrpSpPr>
        <p:grpSpPr>
          <a:xfrm>
            <a:off x="727710" y="3751580"/>
            <a:ext cx="1640205" cy="1828800"/>
            <a:chOff x="2337330" y="2924174"/>
            <a:chExt cx="1386945" cy="1666875"/>
          </a:xfrm>
        </p:grpSpPr>
        <p:sp>
          <p:nvSpPr>
            <p:cNvPr id="21" name="上箭头 16"/>
            <p:cNvSpPr/>
            <p:nvPr/>
          </p:nvSpPr>
          <p:spPr>
            <a:xfrm>
              <a:off x="2337330" y="2924174"/>
              <a:ext cx="1386945" cy="1666875"/>
            </a:xfrm>
            <a:prstGeom prst="upArrow">
              <a:avLst>
                <a:gd name="adj1" fmla="val 60368"/>
                <a:gd name="adj2" fmla="val 50000"/>
              </a:avLst>
            </a:prstGeom>
            <a:solidFill>
              <a:srgbClr val="01A89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0" name="文本框 19"/>
            <p:cNvSpPr txBox="1"/>
            <p:nvPr/>
          </p:nvSpPr>
          <p:spPr>
            <a:xfrm>
              <a:off x="2819687" y="3609974"/>
              <a:ext cx="422231" cy="8317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335"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1</a:t>
              </a:r>
              <a:endParaRPr kumimoji="0" lang="zh-CN" altLang="en-US" sz="5335"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sp>
        <p:nvSpPr>
          <p:cNvPr id="24" name="TextBox 35"/>
          <p:cNvSpPr txBox="1"/>
          <p:nvPr/>
        </p:nvSpPr>
        <p:spPr>
          <a:xfrm>
            <a:off x="2187575" y="4538345"/>
            <a:ext cx="9392285" cy="1170305"/>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1. 常用电阻知识</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电阻的种类较多，按制作材料的不同，可分为绕线电阻和非绕线电阻两大类。非绕线电阻因制造材料的不同，有碳膜电阻、金属膜电阻、金属氧化膜电阻、实心碳质电阻等。</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7" name="TextBox 35"/>
          <p:cNvSpPr txBox="1"/>
          <p:nvPr/>
        </p:nvSpPr>
        <p:spPr>
          <a:xfrm>
            <a:off x="3186430" y="3509645"/>
            <a:ext cx="520382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2. 常用电容知识</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电容器基本上分为固定的和可变的两大类。</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30" name="TextBox 35"/>
          <p:cNvSpPr txBox="1"/>
          <p:nvPr/>
        </p:nvSpPr>
        <p:spPr>
          <a:xfrm>
            <a:off x="3903980" y="1716405"/>
            <a:ext cx="7676515" cy="1170305"/>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3. 常用电感知识</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电感元件概括起来可分两大类：一类为自感式线圈，如天线线圈、调谐线圈等；另一类为互感式变压器，如电源变压器、音频变压器等。</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六边形 4"/>
          <p:cNvSpPr/>
          <p:nvPr>
            <p:custDataLst>
              <p:tags r:id="rId1"/>
            </p:custDataLst>
          </p:nvPr>
        </p:nvSpPr>
        <p:spPr>
          <a:xfrm>
            <a:off x="5124675" y="2844210"/>
            <a:ext cx="1775007" cy="1530180"/>
          </a:xfrm>
          <a:prstGeom prst="hexagon">
            <a:avLst/>
          </a:prstGeom>
          <a:blipFill dpi="0" rotWithShape="1">
            <a:blip r:embed="rId2"/>
            <a:srcRect/>
            <a:stretch>
              <a:fillRect l="-70688" t="-39406" r="-87864" b="-6054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6" name="组合 5"/>
          <p:cNvGrpSpPr/>
          <p:nvPr>
            <p:custDataLst>
              <p:tags r:id="rId3"/>
            </p:custDataLst>
          </p:nvPr>
        </p:nvGrpSpPr>
        <p:grpSpPr>
          <a:xfrm>
            <a:off x="3668671" y="2048787"/>
            <a:ext cx="4687018" cy="3121026"/>
            <a:chOff x="3152460" y="1829297"/>
            <a:chExt cx="5887079" cy="3920132"/>
          </a:xfrm>
        </p:grpSpPr>
        <p:sp>
          <p:nvSpPr>
            <p:cNvPr id="7" name="六边形 6"/>
            <p:cNvSpPr/>
            <p:nvPr>
              <p:custDataLst>
                <p:tags r:id="rId4"/>
              </p:custDataLst>
            </p:nvPr>
          </p:nvSpPr>
          <p:spPr>
            <a:xfrm>
              <a:off x="3152460" y="1829297"/>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六边形 7"/>
            <p:cNvSpPr/>
            <p:nvPr>
              <p:custDataLst>
                <p:tags r:id="rId5"/>
              </p:custDataLst>
            </p:nvPr>
          </p:nvSpPr>
          <p:spPr>
            <a:xfrm>
              <a:off x="6810060" y="1829297"/>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六边形 8"/>
            <p:cNvSpPr/>
            <p:nvPr>
              <p:custDataLst>
                <p:tags r:id="rId6"/>
              </p:custDataLst>
            </p:nvPr>
          </p:nvSpPr>
          <p:spPr>
            <a:xfrm>
              <a:off x="3152460" y="3827463"/>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六边形 9"/>
            <p:cNvSpPr/>
            <p:nvPr>
              <p:custDataLst>
                <p:tags r:id="rId7"/>
              </p:custDataLst>
            </p:nvPr>
          </p:nvSpPr>
          <p:spPr>
            <a:xfrm>
              <a:off x="6810060" y="3827463"/>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4" name="椭圆 12"/>
          <p:cNvSpPr/>
          <p:nvPr>
            <p:custDataLst>
              <p:tags r:id="rId8"/>
            </p:custDataLst>
          </p:nvPr>
        </p:nvSpPr>
        <p:spPr>
          <a:xfrm>
            <a:off x="4369435" y="2694940"/>
            <a:ext cx="500380" cy="477520"/>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椭圆 13"/>
          <p:cNvSpPr/>
          <p:nvPr>
            <p:custDataLst>
              <p:tags r:id="rId9"/>
            </p:custDataLst>
          </p:nvPr>
        </p:nvSpPr>
        <p:spPr>
          <a:xfrm>
            <a:off x="7325995" y="2695575"/>
            <a:ext cx="484505" cy="476885"/>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椭圆 14"/>
          <p:cNvSpPr/>
          <p:nvPr>
            <p:custDataLst>
              <p:tags r:id="rId10"/>
            </p:custDataLst>
          </p:nvPr>
        </p:nvSpPr>
        <p:spPr>
          <a:xfrm>
            <a:off x="4250690" y="4120515"/>
            <a:ext cx="619125" cy="541655"/>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7" name="椭圆 15"/>
          <p:cNvSpPr/>
          <p:nvPr>
            <p:custDataLst>
              <p:tags r:id="rId11"/>
            </p:custDataLst>
          </p:nvPr>
        </p:nvSpPr>
        <p:spPr>
          <a:xfrm>
            <a:off x="7217410" y="4167505"/>
            <a:ext cx="593090" cy="5949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0" name="矩形 19"/>
          <p:cNvSpPr/>
          <p:nvPr>
            <p:custDataLst>
              <p:tags r:id="rId12"/>
            </p:custDataLst>
          </p:nvPr>
        </p:nvSpPr>
        <p:spPr>
          <a:xfrm>
            <a:off x="1021080" y="2306320"/>
            <a:ext cx="2376805" cy="1087755"/>
          </a:xfrm>
          <a:prstGeom prst="rect">
            <a:avLst/>
          </a:prstGeom>
        </p:spPr>
        <p:txBody>
          <a:bodyPr wrap="square">
            <a:spAutoFit/>
            <a:scene3d>
              <a:camera prst="orthographicFront"/>
              <a:lightRig rig="threePt" dir="t"/>
            </a:scene3d>
            <a:sp3d contourW="12700"/>
          </a:bodyPr>
          <a:lstStyle/>
          <a:p>
            <a:pPr marL="0" marR="0" lvl="0" indent="0" algn="just" defTabSz="6858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1. 会正确进行欧姆定律描述，能正确计算电功率。</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3" name="矩形 22"/>
          <p:cNvSpPr/>
          <p:nvPr>
            <p:custDataLst>
              <p:tags r:id="rId13"/>
            </p:custDataLst>
          </p:nvPr>
        </p:nvSpPr>
        <p:spPr>
          <a:xfrm>
            <a:off x="821055" y="4003675"/>
            <a:ext cx="2493645" cy="1129665"/>
          </a:xfrm>
          <a:prstGeom prst="rect">
            <a:avLst/>
          </a:prstGeom>
        </p:spPr>
        <p:txBody>
          <a:bodyPr wrap="square">
            <a:spAutoFit/>
            <a:scene3d>
              <a:camera prst="orthographicFront"/>
              <a:lightRig rig="threePt" dir="t"/>
            </a:scene3d>
            <a:sp3d contourW="12700"/>
          </a:bodyPr>
          <a:lstStyle/>
          <a:p>
            <a:pPr marL="0" marR="0" lvl="0" indent="0" algn="just" defTabSz="685800" rtl="0" eaLnBrk="1" fontAlgn="auto" latinLnBrk="0" hangingPunct="1">
              <a:lnSpc>
                <a:spcPct val="125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3. 能理解电感磁场效应，会计算磁场吸收功率和能量。</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6" name="矩形 25"/>
          <p:cNvSpPr/>
          <p:nvPr>
            <p:custDataLst>
              <p:tags r:id="rId14"/>
            </p:custDataLst>
          </p:nvPr>
        </p:nvSpPr>
        <p:spPr>
          <a:xfrm>
            <a:off x="8687435" y="2306320"/>
            <a:ext cx="2762250" cy="1087755"/>
          </a:xfrm>
          <a:prstGeom prst="rect">
            <a:avLst/>
          </a:prstGeom>
        </p:spPr>
        <p:txBody>
          <a:bodyPr wrap="square">
            <a:spAutoFit/>
            <a:scene3d>
              <a:camera prst="orthographicFront"/>
              <a:lightRig rig="threePt" dir="t"/>
            </a:scene3d>
            <a:sp3d contourW="12700"/>
          </a:bodyPr>
          <a:lstStyle/>
          <a:p>
            <a:pPr marL="0" marR="0" lvl="0" indent="0" algn="just" defTabSz="6858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2. 会电路模型分析，能正确计算电容吸收功率和电功。</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9" name="矩形 28"/>
          <p:cNvSpPr/>
          <p:nvPr>
            <p:custDataLst>
              <p:tags r:id="rId15"/>
            </p:custDataLst>
          </p:nvPr>
        </p:nvSpPr>
        <p:spPr>
          <a:xfrm>
            <a:off x="8687435" y="3840480"/>
            <a:ext cx="2715260" cy="1087755"/>
          </a:xfrm>
          <a:prstGeom prst="rect">
            <a:avLst/>
          </a:prstGeom>
        </p:spPr>
        <p:txBody>
          <a:bodyPr wrap="square">
            <a:spAutoFit/>
            <a:scene3d>
              <a:camera prst="orthographicFront"/>
              <a:lightRig rig="threePt" dir="t"/>
            </a:scene3d>
            <a:sp3d contourW="12700"/>
          </a:bodyPr>
          <a:lstStyle/>
          <a:p>
            <a:pPr marL="0" marR="0" lvl="0" indent="0" algn="just" defTabSz="6858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4. 能有效运用电阻、电容、电感元件的特点于电路应用中。</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fltVal val="0.5"/>
                                          </p:val>
                                        </p:tav>
                                        <p:tav tm="100000">
                                          <p:val>
                                            <p:strVal val="#ppt_x"/>
                                          </p:val>
                                        </p:tav>
                                      </p:tavLst>
                                    </p:anim>
                                    <p:anim calcmode="lin" valueType="num">
                                      <p:cBhvr>
                                        <p:cTn id="46"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4" grpId="0" bldLvl="0" animBg="1"/>
      <p:bldP spid="15" grpId="0" bldLvl="0" animBg="1"/>
      <p:bldP spid="16" grpId="0" bldLvl="0" animBg="1"/>
      <p:bldP spid="1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任务实施</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六边形 4"/>
          <p:cNvSpPr/>
          <p:nvPr>
            <p:custDataLst>
              <p:tags r:id="rId1"/>
            </p:custDataLst>
          </p:nvPr>
        </p:nvSpPr>
        <p:spPr>
          <a:xfrm>
            <a:off x="5124675" y="2844210"/>
            <a:ext cx="1775007" cy="1530180"/>
          </a:xfrm>
          <a:prstGeom prst="hexagon">
            <a:avLst/>
          </a:prstGeom>
          <a:blipFill dpi="0" rotWithShape="1">
            <a:blip r:embed="rId2"/>
            <a:srcRect/>
            <a:stretch>
              <a:fillRect l="-70688" t="-39406" r="-87864" b="-6054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6" name="组合 5"/>
          <p:cNvGrpSpPr/>
          <p:nvPr>
            <p:custDataLst>
              <p:tags r:id="rId3"/>
            </p:custDataLst>
          </p:nvPr>
        </p:nvGrpSpPr>
        <p:grpSpPr>
          <a:xfrm>
            <a:off x="3668671" y="2048787"/>
            <a:ext cx="4687018" cy="3121026"/>
            <a:chOff x="3152460" y="1829297"/>
            <a:chExt cx="5887079" cy="3920132"/>
          </a:xfrm>
        </p:grpSpPr>
        <p:sp>
          <p:nvSpPr>
            <p:cNvPr id="7" name="六边形 6"/>
            <p:cNvSpPr/>
            <p:nvPr>
              <p:custDataLst>
                <p:tags r:id="rId4"/>
              </p:custDataLst>
            </p:nvPr>
          </p:nvSpPr>
          <p:spPr>
            <a:xfrm>
              <a:off x="3152460" y="1829297"/>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六边形 7"/>
            <p:cNvSpPr/>
            <p:nvPr>
              <p:custDataLst>
                <p:tags r:id="rId5"/>
              </p:custDataLst>
            </p:nvPr>
          </p:nvSpPr>
          <p:spPr>
            <a:xfrm>
              <a:off x="6810060" y="1829297"/>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六边形 8"/>
            <p:cNvSpPr/>
            <p:nvPr>
              <p:custDataLst>
                <p:tags r:id="rId6"/>
              </p:custDataLst>
            </p:nvPr>
          </p:nvSpPr>
          <p:spPr>
            <a:xfrm>
              <a:off x="3152460" y="3827463"/>
              <a:ext cx="2229479" cy="1921966"/>
            </a:xfrm>
            <a:prstGeom prst="hexagon">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六边形 9"/>
            <p:cNvSpPr/>
            <p:nvPr>
              <p:custDataLst>
                <p:tags r:id="rId7"/>
              </p:custDataLst>
            </p:nvPr>
          </p:nvSpPr>
          <p:spPr>
            <a:xfrm>
              <a:off x="6810060" y="3827463"/>
              <a:ext cx="2229479" cy="1921966"/>
            </a:xfrm>
            <a:prstGeom prst="hexagon">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4" name="椭圆 12"/>
          <p:cNvSpPr/>
          <p:nvPr>
            <p:custDataLst>
              <p:tags r:id="rId8"/>
            </p:custDataLst>
          </p:nvPr>
        </p:nvSpPr>
        <p:spPr>
          <a:xfrm>
            <a:off x="4369435" y="2694940"/>
            <a:ext cx="500380" cy="477520"/>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椭圆 13"/>
          <p:cNvSpPr/>
          <p:nvPr>
            <p:custDataLst>
              <p:tags r:id="rId9"/>
            </p:custDataLst>
          </p:nvPr>
        </p:nvSpPr>
        <p:spPr>
          <a:xfrm>
            <a:off x="7325995" y="2695575"/>
            <a:ext cx="484505" cy="476885"/>
          </a:xfrm>
          <a:custGeom>
            <a:avLst/>
            <a:gdLst>
              <a:gd name="connsiteX0" fmla="*/ 481576 w 607554"/>
              <a:gd name="connsiteY0" fmla="*/ 446886 h 598959"/>
              <a:gd name="connsiteX1" fmla="*/ 481576 w 607554"/>
              <a:gd name="connsiteY1" fmla="*/ 503769 h 598959"/>
              <a:gd name="connsiteX2" fmla="*/ 519134 w 607554"/>
              <a:gd name="connsiteY2" fmla="*/ 503769 h 598959"/>
              <a:gd name="connsiteX3" fmla="*/ 519134 w 607554"/>
              <a:gd name="connsiteY3" fmla="*/ 446886 h 598959"/>
              <a:gd name="connsiteX4" fmla="*/ 481576 w 607554"/>
              <a:gd name="connsiteY4" fmla="*/ 270994 h 598959"/>
              <a:gd name="connsiteX5" fmla="*/ 481576 w 607554"/>
              <a:gd name="connsiteY5" fmla="*/ 327877 h 598959"/>
              <a:gd name="connsiteX6" fmla="*/ 519134 w 607554"/>
              <a:gd name="connsiteY6" fmla="*/ 327877 h 598959"/>
              <a:gd name="connsiteX7" fmla="*/ 519134 w 607554"/>
              <a:gd name="connsiteY7" fmla="*/ 270994 h 598959"/>
              <a:gd name="connsiteX8" fmla="*/ 195909 w 607554"/>
              <a:gd name="connsiteY8" fmla="*/ 265961 h 598959"/>
              <a:gd name="connsiteX9" fmla="*/ 358877 w 607554"/>
              <a:gd name="connsiteY9" fmla="*/ 265961 h 598959"/>
              <a:gd name="connsiteX10" fmla="*/ 378725 w 607554"/>
              <a:gd name="connsiteY10" fmla="*/ 285870 h 598959"/>
              <a:gd name="connsiteX11" fmla="*/ 358877 w 607554"/>
              <a:gd name="connsiteY11" fmla="*/ 305689 h 598959"/>
              <a:gd name="connsiteX12" fmla="*/ 195909 w 607554"/>
              <a:gd name="connsiteY12" fmla="*/ 305689 h 598959"/>
              <a:gd name="connsiteX13" fmla="*/ 176061 w 607554"/>
              <a:gd name="connsiteY13" fmla="*/ 285870 h 598959"/>
              <a:gd name="connsiteX14" fmla="*/ 195909 w 607554"/>
              <a:gd name="connsiteY14" fmla="*/ 265961 h 598959"/>
              <a:gd name="connsiteX15" fmla="*/ 195909 w 607554"/>
              <a:gd name="connsiteY15" fmla="*/ 169145 h 598959"/>
              <a:gd name="connsiteX16" fmla="*/ 358877 w 607554"/>
              <a:gd name="connsiteY16" fmla="*/ 169145 h 598959"/>
              <a:gd name="connsiteX17" fmla="*/ 378725 w 607554"/>
              <a:gd name="connsiteY17" fmla="*/ 189053 h 598959"/>
              <a:gd name="connsiteX18" fmla="*/ 358877 w 607554"/>
              <a:gd name="connsiteY18" fmla="*/ 208873 h 598959"/>
              <a:gd name="connsiteX19" fmla="*/ 195909 w 607554"/>
              <a:gd name="connsiteY19" fmla="*/ 208873 h 598959"/>
              <a:gd name="connsiteX20" fmla="*/ 176061 w 607554"/>
              <a:gd name="connsiteY20" fmla="*/ 189053 h 598959"/>
              <a:gd name="connsiteX21" fmla="*/ 195909 w 607554"/>
              <a:gd name="connsiteY21" fmla="*/ 169145 h 598959"/>
              <a:gd name="connsiteX22" fmla="*/ 481576 w 607554"/>
              <a:gd name="connsiteY22" fmla="*/ 95190 h 598959"/>
              <a:gd name="connsiteX23" fmla="*/ 481576 w 607554"/>
              <a:gd name="connsiteY23" fmla="*/ 152073 h 598959"/>
              <a:gd name="connsiteX24" fmla="*/ 552954 w 607554"/>
              <a:gd name="connsiteY24" fmla="*/ 152073 h 598959"/>
              <a:gd name="connsiteX25" fmla="*/ 565858 w 607554"/>
              <a:gd name="connsiteY25" fmla="*/ 123631 h 598959"/>
              <a:gd name="connsiteX26" fmla="*/ 552954 w 607554"/>
              <a:gd name="connsiteY26" fmla="*/ 95190 h 598959"/>
              <a:gd name="connsiteX27" fmla="*/ 118547 w 607554"/>
              <a:gd name="connsiteY27" fmla="*/ 39640 h 598959"/>
              <a:gd name="connsiteX28" fmla="*/ 118547 w 607554"/>
              <a:gd name="connsiteY28" fmla="*/ 559230 h 598959"/>
              <a:gd name="connsiteX29" fmla="*/ 441793 w 607554"/>
              <a:gd name="connsiteY29" fmla="*/ 559230 h 598959"/>
              <a:gd name="connsiteX30" fmla="*/ 441793 w 607554"/>
              <a:gd name="connsiteY30" fmla="*/ 39640 h 598959"/>
              <a:gd name="connsiteX31" fmla="*/ 39783 w 607554"/>
              <a:gd name="connsiteY31" fmla="*/ 39640 h 598959"/>
              <a:gd name="connsiteX32" fmla="*/ 39783 w 607554"/>
              <a:gd name="connsiteY32" fmla="*/ 559230 h 598959"/>
              <a:gd name="connsiteX33" fmla="*/ 78764 w 607554"/>
              <a:gd name="connsiteY33" fmla="*/ 559230 h 598959"/>
              <a:gd name="connsiteX34" fmla="*/ 78764 w 607554"/>
              <a:gd name="connsiteY34" fmla="*/ 39640 h 598959"/>
              <a:gd name="connsiteX35" fmla="*/ 19847 w 607554"/>
              <a:gd name="connsiteY35" fmla="*/ 0 h 598959"/>
              <a:gd name="connsiteX36" fmla="*/ 461729 w 607554"/>
              <a:gd name="connsiteY36" fmla="*/ 0 h 598959"/>
              <a:gd name="connsiteX37" fmla="*/ 481576 w 607554"/>
              <a:gd name="connsiteY37" fmla="*/ 19820 h 598959"/>
              <a:gd name="connsiteX38" fmla="*/ 481576 w 607554"/>
              <a:gd name="connsiteY38" fmla="*/ 55461 h 598959"/>
              <a:gd name="connsiteX39" fmla="*/ 565769 w 607554"/>
              <a:gd name="connsiteY39" fmla="*/ 55461 h 598959"/>
              <a:gd name="connsiteX40" fmla="*/ 583836 w 607554"/>
              <a:gd name="connsiteY40" fmla="*/ 67104 h 598959"/>
              <a:gd name="connsiteX41" fmla="*/ 605819 w 607554"/>
              <a:gd name="connsiteY41" fmla="*/ 115454 h 598959"/>
              <a:gd name="connsiteX42" fmla="*/ 605819 w 607554"/>
              <a:gd name="connsiteY42" fmla="*/ 131808 h 598959"/>
              <a:gd name="connsiteX43" fmla="*/ 583836 w 607554"/>
              <a:gd name="connsiteY43" fmla="*/ 180159 h 598959"/>
              <a:gd name="connsiteX44" fmla="*/ 565769 w 607554"/>
              <a:gd name="connsiteY44" fmla="*/ 191802 h 598959"/>
              <a:gd name="connsiteX45" fmla="*/ 481576 w 607554"/>
              <a:gd name="connsiteY45" fmla="*/ 191802 h 598959"/>
              <a:gd name="connsiteX46" fmla="*/ 481576 w 607554"/>
              <a:gd name="connsiteY46" fmla="*/ 231264 h 598959"/>
              <a:gd name="connsiteX47" fmla="*/ 539070 w 607554"/>
              <a:gd name="connsiteY47" fmla="*/ 231264 h 598959"/>
              <a:gd name="connsiteX48" fmla="*/ 558916 w 607554"/>
              <a:gd name="connsiteY48" fmla="*/ 251173 h 598959"/>
              <a:gd name="connsiteX49" fmla="*/ 558916 w 607554"/>
              <a:gd name="connsiteY49" fmla="*/ 347786 h 598959"/>
              <a:gd name="connsiteX50" fmla="*/ 539070 w 607554"/>
              <a:gd name="connsiteY50" fmla="*/ 367606 h 598959"/>
              <a:gd name="connsiteX51" fmla="*/ 481576 w 607554"/>
              <a:gd name="connsiteY51" fmla="*/ 367606 h 598959"/>
              <a:gd name="connsiteX52" fmla="*/ 481576 w 607554"/>
              <a:gd name="connsiteY52" fmla="*/ 407157 h 598959"/>
              <a:gd name="connsiteX53" fmla="*/ 539070 w 607554"/>
              <a:gd name="connsiteY53" fmla="*/ 407157 h 598959"/>
              <a:gd name="connsiteX54" fmla="*/ 558916 w 607554"/>
              <a:gd name="connsiteY54" fmla="*/ 426977 h 598959"/>
              <a:gd name="connsiteX55" fmla="*/ 558916 w 607554"/>
              <a:gd name="connsiteY55" fmla="*/ 523589 h 598959"/>
              <a:gd name="connsiteX56" fmla="*/ 539070 w 607554"/>
              <a:gd name="connsiteY56" fmla="*/ 543498 h 598959"/>
              <a:gd name="connsiteX57" fmla="*/ 481576 w 607554"/>
              <a:gd name="connsiteY57" fmla="*/ 543498 h 598959"/>
              <a:gd name="connsiteX58" fmla="*/ 481576 w 607554"/>
              <a:gd name="connsiteY58" fmla="*/ 579139 h 598959"/>
              <a:gd name="connsiteX59" fmla="*/ 461729 w 607554"/>
              <a:gd name="connsiteY59" fmla="*/ 598959 h 598959"/>
              <a:gd name="connsiteX60" fmla="*/ 19847 w 607554"/>
              <a:gd name="connsiteY60" fmla="*/ 598959 h 598959"/>
              <a:gd name="connsiteX61" fmla="*/ 0 w 607554"/>
              <a:gd name="connsiteY61" fmla="*/ 579139 h 598959"/>
              <a:gd name="connsiteX62" fmla="*/ 0 w 607554"/>
              <a:gd name="connsiteY62" fmla="*/ 19820 h 598959"/>
              <a:gd name="connsiteX63" fmla="*/ 19847 w 607554"/>
              <a:gd name="connsiteY63" fmla="*/ 0 h 59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554" h="598959">
                <a:moveTo>
                  <a:pt x="481576" y="446886"/>
                </a:moveTo>
                <a:lnTo>
                  <a:pt x="481576" y="503769"/>
                </a:lnTo>
                <a:lnTo>
                  <a:pt x="519134" y="503769"/>
                </a:lnTo>
                <a:lnTo>
                  <a:pt x="519134" y="446886"/>
                </a:lnTo>
                <a:close/>
                <a:moveTo>
                  <a:pt x="481576" y="270994"/>
                </a:moveTo>
                <a:lnTo>
                  <a:pt x="481576" y="327877"/>
                </a:lnTo>
                <a:lnTo>
                  <a:pt x="519134" y="327877"/>
                </a:lnTo>
                <a:lnTo>
                  <a:pt x="519134" y="270994"/>
                </a:lnTo>
                <a:close/>
                <a:moveTo>
                  <a:pt x="195909" y="265961"/>
                </a:moveTo>
                <a:lnTo>
                  <a:pt x="358877" y="265961"/>
                </a:lnTo>
                <a:cubicBezTo>
                  <a:pt x="369825" y="265961"/>
                  <a:pt x="378725" y="274849"/>
                  <a:pt x="378725" y="285870"/>
                </a:cubicBezTo>
                <a:cubicBezTo>
                  <a:pt x="378725" y="296801"/>
                  <a:pt x="369825" y="305689"/>
                  <a:pt x="358877" y="305689"/>
                </a:cubicBezTo>
                <a:lnTo>
                  <a:pt x="195909" y="305689"/>
                </a:lnTo>
                <a:cubicBezTo>
                  <a:pt x="184962" y="305689"/>
                  <a:pt x="176061" y="296801"/>
                  <a:pt x="176061" y="285870"/>
                </a:cubicBezTo>
                <a:cubicBezTo>
                  <a:pt x="176061" y="274849"/>
                  <a:pt x="184962" y="265961"/>
                  <a:pt x="195909" y="265961"/>
                </a:cubicBezTo>
                <a:close/>
                <a:moveTo>
                  <a:pt x="195909" y="169145"/>
                </a:moveTo>
                <a:lnTo>
                  <a:pt x="358877" y="169145"/>
                </a:lnTo>
                <a:cubicBezTo>
                  <a:pt x="369825" y="169145"/>
                  <a:pt x="378725" y="178033"/>
                  <a:pt x="378725" y="189053"/>
                </a:cubicBezTo>
                <a:cubicBezTo>
                  <a:pt x="378725" y="199985"/>
                  <a:pt x="369825" y="208873"/>
                  <a:pt x="358877" y="208873"/>
                </a:cubicBezTo>
                <a:lnTo>
                  <a:pt x="195909" y="208873"/>
                </a:lnTo>
                <a:cubicBezTo>
                  <a:pt x="184962" y="208873"/>
                  <a:pt x="176061" y="199985"/>
                  <a:pt x="176061" y="189053"/>
                </a:cubicBezTo>
                <a:cubicBezTo>
                  <a:pt x="176061" y="178033"/>
                  <a:pt x="184962" y="169145"/>
                  <a:pt x="195909" y="169145"/>
                </a:cubicBezTo>
                <a:close/>
                <a:moveTo>
                  <a:pt x="481576" y="95190"/>
                </a:moveTo>
                <a:lnTo>
                  <a:pt x="481576" y="152073"/>
                </a:lnTo>
                <a:lnTo>
                  <a:pt x="552954" y="152073"/>
                </a:lnTo>
                <a:lnTo>
                  <a:pt x="565858" y="123631"/>
                </a:lnTo>
                <a:lnTo>
                  <a:pt x="552954" y="95190"/>
                </a:lnTo>
                <a:close/>
                <a:moveTo>
                  <a:pt x="118547" y="39640"/>
                </a:moveTo>
                <a:lnTo>
                  <a:pt x="118547" y="559230"/>
                </a:lnTo>
                <a:lnTo>
                  <a:pt x="441793" y="559230"/>
                </a:lnTo>
                <a:lnTo>
                  <a:pt x="441793" y="39640"/>
                </a:lnTo>
                <a:close/>
                <a:moveTo>
                  <a:pt x="39783" y="39640"/>
                </a:moveTo>
                <a:lnTo>
                  <a:pt x="39783" y="559230"/>
                </a:lnTo>
                <a:lnTo>
                  <a:pt x="78764" y="559230"/>
                </a:lnTo>
                <a:lnTo>
                  <a:pt x="78764" y="39640"/>
                </a:lnTo>
                <a:close/>
                <a:moveTo>
                  <a:pt x="19847" y="0"/>
                </a:moveTo>
                <a:lnTo>
                  <a:pt x="461729" y="0"/>
                </a:lnTo>
                <a:cubicBezTo>
                  <a:pt x="472676" y="0"/>
                  <a:pt x="481576" y="8888"/>
                  <a:pt x="481576" y="19820"/>
                </a:cubicBezTo>
                <a:lnTo>
                  <a:pt x="481576" y="55461"/>
                </a:lnTo>
                <a:lnTo>
                  <a:pt x="565769" y="55461"/>
                </a:lnTo>
                <a:cubicBezTo>
                  <a:pt x="573512" y="55461"/>
                  <a:pt x="580632" y="59994"/>
                  <a:pt x="583836" y="67104"/>
                </a:cubicBezTo>
                <a:lnTo>
                  <a:pt x="605819" y="115454"/>
                </a:lnTo>
                <a:cubicBezTo>
                  <a:pt x="608133" y="120609"/>
                  <a:pt x="608133" y="126653"/>
                  <a:pt x="605819" y="131808"/>
                </a:cubicBezTo>
                <a:lnTo>
                  <a:pt x="583836" y="180159"/>
                </a:lnTo>
                <a:cubicBezTo>
                  <a:pt x="580632" y="187269"/>
                  <a:pt x="573512" y="191802"/>
                  <a:pt x="565769" y="191802"/>
                </a:cubicBezTo>
                <a:lnTo>
                  <a:pt x="481576" y="191802"/>
                </a:lnTo>
                <a:lnTo>
                  <a:pt x="481576" y="231264"/>
                </a:lnTo>
                <a:lnTo>
                  <a:pt x="539070" y="231264"/>
                </a:lnTo>
                <a:cubicBezTo>
                  <a:pt x="550017" y="231264"/>
                  <a:pt x="558916" y="240152"/>
                  <a:pt x="558916" y="251173"/>
                </a:cubicBezTo>
                <a:lnTo>
                  <a:pt x="558916" y="347786"/>
                </a:lnTo>
                <a:cubicBezTo>
                  <a:pt x="558916" y="358718"/>
                  <a:pt x="550017" y="367606"/>
                  <a:pt x="539070" y="367606"/>
                </a:cubicBezTo>
                <a:lnTo>
                  <a:pt x="481576" y="367606"/>
                </a:lnTo>
                <a:lnTo>
                  <a:pt x="481576" y="407157"/>
                </a:lnTo>
                <a:lnTo>
                  <a:pt x="539070" y="407157"/>
                </a:lnTo>
                <a:cubicBezTo>
                  <a:pt x="550017" y="407157"/>
                  <a:pt x="558916" y="416045"/>
                  <a:pt x="558916" y="426977"/>
                </a:cubicBezTo>
                <a:lnTo>
                  <a:pt x="558916" y="523589"/>
                </a:lnTo>
                <a:cubicBezTo>
                  <a:pt x="558916" y="534610"/>
                  <a:pt x="550017" y="543498"/>
                  <a:pt x="539070" y="543498"/>
                </a:cubicBezTo>
                <a:lnTo>
                  <a:pt x="481576" y="543498"/>
                </a:lnTo>
                <a:lnTo>
                  <a:pt x="481576" y="579139"/>
                </a:lnTo>
                <a:cubicBezTo>
                  <a:pt x="481576" y="590071"/>
                  <a:pt x="472676" y="598959"/>
                  <a:pt x="461729" y="598959"/>
                </a:cubicBezTo>
                <a:lnTo>
                  <a:pt x="19847" y="598959"/>
                </a:lnTo>
                <a:cubicBezTo>
                  <a:pt x="8900" y="598959"/>
                  <a:pt x="0" y="590071"/>
                  <a:pt x="0" y="579139"/>
                </a:cubicBezTo>
                <a:lnTo>
                  <a:pt x="0" y="19820"/>
                </a:lnTo>
                <a:cubicBezTo>
                  <a:pt x="0" y="8888"/>
                  <a:pt x="8900" y="0"/>
                  <a:pt x="198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椭圆 14"/>
          <p:cNvSpPr/>
          <p:nvPr>
            <p:custDataLst>
              <p:tags r:id="rId10"/>
            </p:custDataLst>
          </p:nvPr>
        </p:nvSpPr>
        <p:spPr>
          <a:xfrm>
            <a:off x="4250690" y="4120515"/>
            <a:ext cx="619125" cy="541655"/>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7" name="椭圆 15"/>
          <p:cNvSpPr/>
          <p:nvPr>
            <p:custDataLst>
              <p:tags r:id="rId11"/>
            </p:custDataLst>
          </p:nvPr>
        </p:nvSpPr>
        <p:spPr>
          <a:xfrm>
            <a:off x="7217410" y="4167505"/>
            <a:ext cx="593090" cy="5949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0" name="矩形 19"/>
          <p:cNvSpPr/>
          <p:nvPr>
            <p:custDataLst>
              <p:tags r:id="rId12"/>
            </p:custDataLst>
          </p:nvPr>
        </p:nvSpPr>
        <p:spPr>
          <a:xfrm>
            <a:off x="1021080" y="2306320"/>
            <a:ext cx="2376805" cy="1087755"/>
          </a:xfrm>
          <a:prstGeom prst="rect">
            <a:avLst/>
          </a:prstGeom>
        </p:spPr>
        <p:txBody>
          <a:bodyPr wrap="square">
            <a:spAutoFit/>
            <a:scene3d>
              <a:camera prst="orthographicFront"/>
              <a:lightRig rig="threePt" dir="t"/>
            </a:scene3d>
            <a:sp3d contourW="12700"/>
          </a:bodyPr>
          <a:lstStyle/>
          <a:p>
            <a:pPr marL="0" marR="0" lvl="0" indent="0" algn="just" defTabSz="6858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1. 会正确进行欧姆定律描述，能正确计算电功率。</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3" name="矩形 22"/>
          <p:cNvSpPr/>
          <p:nvPr>
            <p:custDataLst>
              <p:tags r:id="rId13"/>
            </p:custDataLst>
          </p:nvPr>
        </p:nvSpPr>
        <p:spPr>
          <a:xfrm>
            <a:off x="821055" y="4003675"/>
            <a:ext cx="2493645" cy="1129665"/>
          </a:xfrm>
          <a:prstGeom prst="rect">
            <a:avLst/>
          </a:prstGeom>
        </p:spPr>
        <p:txBody>
          <a:bodyPr wrap="square">
            <a:spAutoFit/>
            <a:scene3d>
              <a:camera prst="orthographicFront"/>
              <a:lightRig rig="threePt" dir="t"/>
            </a:scene3d>
            <a:sp3d contourW="12700"/>
          </a:bodyPr>
          <a:lstStyle/>
          <a:p>
            <a:pPr marL="0" marR="0" lvl="0" indent="0" algn="just" defTabSz="685800" rtl="0" eaLnBrk="1" fontAlgn="auto" latinLnBrk="0" hangingPunct="1">
              <a:lnSpc>
                <a:spcPct val="125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3. 能理解电感磁场效应，会计算磁场吸收功率和能量。</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6" name="矩形 25"/>
          <p:cNvSpPr/>
          <p:nvPr>
            <p:custDataLst>
              <p:tags r:id="rId14"/>
            </p:custDataLst>
          </p:nvPr>
        </p:nvSpPr>
        <p:spPr>
          <a:xfrm>
            <a:off x="8687435" y="2306320"/>
            <a:ext cx="2762250" cy="1087755"/>
          </a:xfrm>
          <a:prstGeom prst="rect">
            <a:avLst/>
          </a:prstGeom>
        </p:spPr>
        <p:txBody>
          <a:bodyPr wrap="square">
            <a:spAutoFit/>
            <a:scene3d>
              <a:camera prst="orthographicFront"/>
              <a:lightRig rig="threePt" dir="t"/>
            </a:scene3d>
            <a:sp3d contourW="12700"/>
          </a:bodyPr>
          <a:lstStyle/>
          <a:p>
            <a:pPr marL="0" marR="0" lvl="0" indent="0" algn="just" defTabSz="6858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2. 会电路模型分析，能正确计算电容吸收功率和电功。</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9" name="矩形 28"/>
          <p:cNvSpPr/>
          <p:nvPr>
            <p:custDataLst>
              <p:tags r:id="rId15"/>
            </p:custDataLst>
          </p:nvPr>
        </p:nvSpPr>
        <p:spPr>
          <a:xfrm>
            <a:off x="8687435" y="3840480"/>
            <a:ext cx="2715260" cy="1087755"/>
          </a:xfrm>
          <a:prstGeom prst="rect">
            <a:avLst/>
          </a:prstGeom>
        </p:spPr>
        <p:txBody>
          <a:bodyPr wrap="square">
            <a:spAutoFit/>
            <a:scene3d>
              <a:camera prst="orthographicFront"/>
              <a:lightRig rig="threePt" dir="t"/>
            </a:scene3d>
            <a:sp3d contourW="12700"/>
          </a:bodyPr>
          <a:lstStyle/>
          <a:p>
            <a:pPr marL="0" marR="0" lvl="0" indent="0" algn="just" defTabSz="6858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4. 能有效运用电阻、电容、电感元件的特点于电路应用中。</a:t>
            </a:r>
            <a:endParaRPr kumimoji="0" lang="zh-CN" altLang="en-US"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fltVal val="0.5"/>
                                          </p:val>
                                        </p:tav>
                                        <p:tav tm="100000">
                                          <p:val>
                                            <p:strVal val="#ppt_x"/>
                                          </p:val>
                                        </p:tav>
                                      </p:tavLst>
                                    </p:anim>
                                    <p:anim calcmode="lin" valueType="num">
                                      <p:cBhvr>
                                        <p:cTn id="46"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4" grpId="0" bldLvl="0" animBg="1"/>
      <p:bldP spid="15" grpId="0" bldLvl="0" animBg="1"/>
      <p:bldP spid="16" grpId="0" bldLvl="0" animBg="1"/>
      <p:bldP spid="1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1878965" y="4255770"/>
            <a:ext cx="1842135" cy="56261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一、电阻元件</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sp>
        <p:nvSpPr>
          <p:cNvPr id="4" name="1"/>
          <p:cNvSpPr/>
          <p:nvPr>
            <p:custDataLst>
              <p:tags r:id="rId2"/>
            </p:custDataLst>
          </p:nvPr>
        </p:nvSpPr>
        <p:spPr>
          <a:xfrm>
            <a:off x="2678766" y="2100580"/>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1">
                  <a:lumMod val="50000"/>
                  <a:lumOff val="50000"/>
                </a:schemeClr>
              </a:gs>
              <a:gs pos="23000">
                <a:schemeClr val="accent1">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2"/>
          <p:cNvSpPr/>
          <p:nvPr>
            <p:custDataLst>
              <p:tags r:id="rId3"/>
            </p:custDataLst>
          </p:nvPr>
        </p:nvSpPr>
        <p:spPr>
          <a:xfrm>
            <a:off x="1879157" y="2102485"/>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1">
                  <a:lumMod val="80000"/>
                  <a:lumOff val="20000"/>
                </a:schemeClr>
              </a:gs>
              <a:gs pos="0">
                <a:schemeClr val="accent1">
                  <a:lumMod val="20000"/>
                  <a:lumOff val="80000"/>
                </a:schemeClr>
              </a:gs>
              <a:gs pos="0">
                <a:schemeClr val="accent1"/>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1"/>
          <p:cNvSpPr/>
          <p:nvPr>
            <p:custDataLst>
              <p:tags r:id="rId4"/>
            </p:custDataLst>
          </p:nvPr>
        </p:nvSpPr>
        <p:spPr>
          <a:xfrm>
            <a:off x="4770831" y="2109472"/>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2">
                  <a:lumMod val="50000"/>
                  <a:lumOff val="50000"/>
                </a:schemeClr>
              </a:gs>
              <a:gs pos="25000">
                <a:schemeClr val="accent2">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2" name="2"/>
          <p:cNvSpPr/>
          <p:nvPr>
            <p:custDataLst>
              <p:tags r:id="rId5"/>
            </p:custDataLst>
          </p:nvPr>
        </p:nvSpPr>
        <p:spPr>
          <a:xfrm>
            <a:off x="3971223" y="2112012"/>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2">
                  <a:lumMod val="80000"/>
                  <a:lumOff val="20000"/>
                </a:schemeClr>
              </a:gs>
              <a:gs pos="0">
                <a:schemeClr val="accent1">
                  <a:lumMod val="20000"/>
                  <a:lumOff val="80000"/>
                </a:schemeClr>
              </a:gs>
              <a:gs pos="0">
                <a:schemeClr val="accent2"/>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3" name="1"/>
          <p:cNvSpPr/>
          <p:nvPr>
            <p:custDataLst>
              <p:tags r:id="rId6"/>
            </p:custDataLst>
          </p:nvPr>
        </p:nvSpPr>
        <p:spPr>
          <a:xfrm>
            <a:off x="6862897" y="2109472"/>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3">
                  <a:lumMod val="50000"/>
                  <a:lumOff val="50000"/>
                </a:schemeClr>
              </a:gs>
              <a:gs pos="25000">
                <a:schemeClr val="accent3">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4" name="2"/>
          <p:cNvSpPr/>
          <p:nvPr>
            <p:custDataLst>
              <p:tags r:id="rId7"/>
            </p:custDataLst>
          </p:nvPr>
        </p:nvSpPr>
        <p:spPr>
          <a:xfrm>
            <a:off x="6063923" y="2112012"/>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3">
                  <a:lumMod val="80000"/>
                  <a:lumOff val="20000"/>
                </a:schemeClr>
              </a:gs>
              <a:gs pos="0">
                <a:schemeClr val="accent1">
                  <a:lumMod val="20000"/>
                  <a:lumOff val="80000"/>
                </a:schemeClr>
              </a:gs>
              <a:gs pos="0">
                <a:schemeClr val="accent3"/>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8" name="1"/>
          <p:cNvSpPr/>
          <p:nvPr>
            <p:custDataLst>
              <p:tags r:id="rId8"/>
            </p:custDataLst>
          </p:nvPr>
        </p:nvSpPr>
        <p:spPr>
          <a:xfrm>
            <a:off x="8954962" y="2109472"/>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4">
                  <a:lumMod val="50000"/>
                  <a:lumOff val="50000"/>
                </a:schemeClr>
              </a:gs>
              <a:gs pos="25000">
                <a:schemeClr val="accent4">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0" name="2"/>
          <p:cNvSpPr/>
          <p:nvPr>
            <p:custDataLst>
              <p:tags r:id="rId9"/>
            </p:custDataLst>
          </p:nvPr>
        </p:nvSpPr>
        <p:spPr>
          <a:xfrm>
            <a:off x="8155989" y="2112012"/>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4">
                  <a:lumMod val="80000"/>
                  <a:lumOff val="20000"/>
                </a:schemeClr>
              </a:gs>
              <a:gs pos="0">
                <a:schemeClr val="accent1">
                  <a:lumMod val="20000"/>
                  <a:lumOff val="80000"/>
                </a:schemeClr>
              </a:gs>
              <a:gs pos="0">
                <a:schemeClr val="accent4"/>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1" name="矩形 20"/>
          <p:cNvSpPr/>
          <p:nvPr>
            <p:custDataLst>
              <p:tags r:id="rId10"/>
            </p:custDataLst>
          </p:nvPr>
        </p:nvSpPr>
        <p:spPr>
          <a:xfrm>
            <a:off x="3971223" y="4255522"/>
            <a:ext cx="1841831" cy="138391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二、电容元件</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sp>
        <p:nvSpPr>
          <p:cNvPr id="22" name="矩形 21"/>
          <p:cNvSpPr/>
          <p:nvPr>
            <p:custDataLst>
              <p:tags r:id="rId11"/>
            </p:custDataLst>
          </p:nvPr>
        </p:nvSpPr>
        <p:spPr>
          <a:xfrm>
            <a:off x="6063288" y="4255522"/>
            <a:ext cx="1841831" cy="138391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三、电感元件</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sp>
        <p:nvSpPr>
          <p:cNvPr id="28" name="矩形 27"/>
          <p:cNvSpPr/>
          <p:nvPr>
            <p:custDataLst>
              <p:tags r:id="rId12"/>
            </p:custDataLst>
          </p:nvPr>
        </p:nvSpPr>
        <p:spPr>
          <a:xfrm>
            <a:off x="8155354" y="4255522"/>
            <a:ext cx="1841831" cy="138391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四、电路元件的实际模型</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pic>
        <p:nvPicPr>
          <p:cNvPr id="29" name="图片 12" descr="343439383331313b343532303032383bbfcdbba7b9dcc0e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633012" y="2768720"/>
            <a:ext cx="432078" cy="432078"/>
          </a:xfrm>
          <a:prstGeom prst="rect">
            <a:avLst/>
          </a:prstGeom>
        </p:spPr>
      </p:pic>
      <p:pic>
        <p:nvPicPr>
          <p:cNvPr id="30" name="图片 8" descr="343435383038363b343532323339303bbacfcdacc7a9caf0"/>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606363" y="2783327"/>
            <a:ext cx="432078" cy="432078"/>
          </a:xfrm>
          <a:prstGeom prst="rect">
            <a:avLst/>
          </a:prstGeom>
        </p:spPr>
      </p:pic>
      <p:pic>
        <p:nvPicPr>
          <p:cNvPr id="31" name="图片 19" descr="343435383036303b343532343136343bcfeec4bfb7b6cea7"/>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737144" y="2771260"/>
            <a:ext cx="432078" cy="432078"/>
          </a:xfrm>
          <a:prstGeom prst="rect">
            <a:avLst/>
          </a:prstGeom>
        </p:spPr>
      </p:pic>
      <p:pic>
        <p:nvPicPr>
          <p:cNvPr id="32" name="图片 11" descr="343435383038363b343532323339353bb6d4bbb0b9b5cda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843817" y="2813813"/>
            <a:ext cx="432078" cy="432078"/>
          </a:xfrm>
          <a:prstGeom prst="rect">
            <a:avLst/>
          </a:prstGeom>
        </p:spPr>
      </p:pic>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3996690" y="428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任务实施</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ustDataLst>
      <p:tags r:id="rId2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hape 497"/>
          <p:cNvSpPr/>
          <p:nvPr>
            <p:custDataLst>
              <p:tags r:id="rId1"/>
            </p:custDataLst>
          </p:nvPr>
        </p:nvSpPr>
        <p:spPr>
          <a:xfrm>
            <a:off x="8431846" y="2719855"/>
            <a:ext cx="2034733" cy="2757658"/>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4">
                  <a:alpha val="100000"/>
                  <a:lumMod val="90000"/>
                  <a:lumOff val="10000"/>
                </a:schemeClr>
              </a:gs>
              <a:gs pos="100000">
                <a:schemeClr val="accent4"/>
              </a:gs>
            </a:gsLst>
            <a:lin ang="2700000" scaled="0"/>
          </a:gradFill>
          <a:ln w="12700">
            <a:miter lim="400000"/>
          </a:ln>
          <a:effectLst>
            <a:outerShdw blurRad="381000" dist="292100" dir="5400000" algn="t" rotWithShape="0">
              <a:schemeClr val="accent4">
                <a:lumMod val="75000"/>
                <a:alpha val="20000"/>
              </a:schemeClr>
            </a:outerShdw>
          </a:effectLst>
        </p:spPr>
        <p:txBody>
          <a:bodyPr wrap="square"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mn-ea"/>
            </a:endParaRPr>
          </a:p>
        </p:txBody>
      </p:sp>
      <p:sp>
        <p:nvSpPr>
          <p:cNvPr id="26" name="Shape 497"/>
          <p:cNvSpPr/>
          <p:nvPr>
            <p:custDataLst>
              <p:tags r:id="rId2"/>
            </p:custDataLst>
          </p:nvPr>
        </p:nvSpPr>
        <p:spPr>
          <a:xfrm>
            <a:off x="8431846" y="2719855"/>
            <a:ext cx="2034733" cy="275512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4">
                  <a:alpha val="100000"/>
                  <a:lumMod val="90000"/>
                  <a:lumOff val="10000"/>
                </a:schemeClr>
              </a:gs>
              <a:gs pos="100000">
                <a:schemeClr val="accent4"/>
              </a:gs>
            </a:gsLst>
            <a:lin ang="2700000" scaled="0"/>
          </a:gradFill>
          <a:ln w="12700">
            <a:miter lim="400000"/>
          </a:ln>
          <a:effectLst>
            <a:innerShdw blurRad="317500" dist="50800" dir="16200000">
              <a:schemeClr val="accent4">
                <a:lumMod val="20000"/>
                <a:lumOff val="80000"/>
                <a:alpha val="30000"/>
              </a:schemeClr>
            </a:innerShdw>
          </a:effectLst>
        </p:spPr>
        <p:txBody>
          <a:bodyPr wrap="square"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mn-ea"/>
            </a:endParaRPr>
          </a:p>
        </p:txBody>
      </p:sp>
      <p:sp>
        <p:nvSpPr>
          <p:cNvPr id="28" name="Shape 501"/>
          <p:cNvSpPr/>
          <p:nvPr>
            <p:custDataLst>
              <p:tags r:id="rId3"/>
            </p:custDataLst>
          </p:nvPr>
        </p:nvSpPr>
        <p:spPr>
          <a:xfrm>
            <a:off x="9062658" y="2345053"/>
            <a:ext cx="773110" cy="773745"/>
          </a:xfrm>
          <a:prstGeom prst="ellipse">
            <a:avLst/>
          </a:prstGeom>
          <a:gradFill>
            <a:gsLst>
              <a:gs pos="0">
                <a:schemeClr val="accent4">
                  <a:alpha val="100000"/>
                  <a:lumMod val="90000"/>
                  <a:lumOff val="10000"/>
                </a:schemeClr>
              </a:gs>
              <a:gs pos="100000">
                <a:schemeClr val="accent4"/>
              </a:gs>
            </a:gsLst>
            <a:lin ang="2700000" scaled="0"/>
          </a:gradFill>
          <a:ln w="12700">
            <a:miter lim="400000"/>
          </a:ln>
          <a:effectLst>
            <a:innerShdw blurRad="317500" dist="50800" dir="16200000">
              <a:schemeClr val="accent4">
                <a:lumMod val="20000"/>
                <a:lumOff val="80000"/>
                <a:alpha val="30000"/>
              </a:schemeClr>
            </a:innerShdw>
          </a:effectLst>
        </p:spPr>
        <p:txBody>
          <a:bodyPr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微软雅黑" panose="020B0503020204020204" charset="-122"/>
            </a:endParaRPr>
          </a:p>
        </p:txBody>
      </p:sp>
      <p:sp>
        <p:nvSpPr>
          <p:cNvPr id="29" name="矩形 28"/>
          <p:cNvSpPr/>
          <p:nvPr>
            <p:custDataLst>
              <p:tags r:id="rId4"/>
            </p:custDataLst>
          </p:nvPr>
        </p:nvSpPr>
        <p:spPr>
          <a:xfrm>
            <a:off x="8712630" y="31829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黑体" panose="02010609060101010101" charset="-122"/>
                <a:ea typeface="黑体" panose="02010609060101010101" charset="-122"/>
                <a:cs typeface="+mn-ea"/>
              </a:rPr>
              <a:t>四、电路元件的实际模型</a:t>
            </a:r>
            <a:endParaRPr lang="zh-CN" altLang="en-US" b="1">
              <a:solidFill>
                <a:srgbClr val="FFFFFF"/>
              </a:solidFill>
              <a:latin typeface="黑体" panose="02010609060101010101" charset="-122"/>
              <a:ea typeface="黑体" panose="02010609060101010101" charset="-122"/>
              <a:cs typeface="+mn-ea"/>
            </a:endParaRPr>
          </a:p>
        </p:txBody>
      </p:sp>
      <p:sp>
        <p:nvSpPr>
          <p:cNvPr id="30" name="Shape 497"/>
          <p:cNvSpPr/>
          <p:nvPr>
            <p:custDataLst>
              <p:tags r:id="rId5"/>
            </p:custDataLst>
          </p:nvPr>
        </p:nvSpPr>
        <p:spPr>
          <a:xfrm>
            <a:off x="3980589" y="2719855"/>
            <a:ext cx="2034733" cy="2757658"/>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4">
                  <a:alpha val="100000"/>
                  <a:lumMod val="90000"/>
                  <a:lumOff val="10000"/>
                </a:schemeClr>
              </a:gs>
              <a:gs pos="100000">
                <a:schemeClr val="accent4"/>
              </a:gs>
            </a:gsLst>
            <a:lin ang="2700000" scaled="0"/>
          </a:gradFill>
          <a:ln w="12700">
            <a:miter lim="400000"/>
          </a:ln>
          <a:effectLst>
            <a:outerShdw blurRad="381000" dist="292100" dir="5400000" algn="t" rotWithShape="0">
              <a:schemeClr val="accent4">
                <a:lumMod val="75000"/>
                <a:alpha val="20000"/>
              </a:schemeClr>
            </a:outerShdw>
          </a:effectLst>
        </p:spPr>
        <p:txBody>
          <a:bodyPr wrap="square"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mn-ea"/>
            </a:endParaRPr>
          </a:p>
        </p:txBody>
      </p:sp>
      <p:sp>
        <p:nvSpPr>
          <p:cNvPr id="31" name="Shape 497"/>
          <p:cNvSpPr/>
          <p:nvPr>
            <p:custDataLst>
              <p:tags r:id="rId6"/>
            </p:custDataLst>
          </p:nvPr>
        </p:nvSpPr>
        <p:spPr>
          <a:xfrm>
            <a:off x="3980589" y="2719855"/>
            <a:ext cx="2034733" cy="275512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4">
                  <a:alpha val="100000"/>
                  <a:lumMod val="90000"/>
                  <a:lumOff val="10000"/>
                </a:schemeClr>
              </a:gs>
              <a:gs pos="100000">
                <a:schemeClr val="accent4"/>
              </a:gs>
            </a:gsLst>
            <a:lin ang="2700000" scaled="0"/>
          </a:gradFill>
          <a:ln w="12700">
            <a:miter lim="400000"/>
          </a:ln>
          <a:effectLst>
            <a:innerShdw blurRad="317500" dist="50800" dir="16200000">
              <a:schemeClr val="accent4">
                <a:lumMod val="20000"/>
                <a:lumOff val="80000"/>
                <a:alpha val="30000"/>
              </a:schemeClr>
            </a:innerShdw>
          </a:effectLst>
        </p:spPr>
        <p:txBody>
          <a:bodyPr wrap="square"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mn-ea"/>
            </a:endParaRPr>
          </a:p>
        </p:txBody>
      </p:sp>
      <p:sp>
        <p:nvSpPr>
          <p:cNvPr id="32" name="Shape 501"/>
          <p:cNvSpPr/>
          <p:nvPr>
            <p:custDataLst>
              <p:tags r:id="rId7"/>
            </p:custDataLst>
          </p:nvPr>
        </p:nvSpPr>
        <p:spPr>
          <a:xfrm>
            <a:off x="4611401" y="2345053"/>
            <a:ext cx="773110" cy="773745"/>
          </a:xfrm>
          <a:prstGeom prst="ellipse">
            <a:avLst/>
          </a:prstGeom>
          <a:gradFill>
            <a:gsLst>
              <a:gs pos="0">
                <a:schemeClr val="accent4">
                  <a:alpha val="100000"/>
                  <a:lumMod val="90000"/>
                  <a:lumOff val="10000"/>
                </a:schemeClr>
              </a:gs>
              <a:gs pos="100000">
                <a:schemeClr val="accent4"/>
              </a:gs>
            </a:gsLst>
            <a:lin ang="2700000" scaled="0"/>
          </a:gradFill>
          <a:ln w="12700">
            <a:miter lim="400000"/>
          </a:ln>
          <a:effectLst>
            <a:innerShdw blurRad="317500" dist="50800" dir="16200000">
              <a:schemeClr val="accent4">
                <a:lumMod val="20000"/>
                <a:lumOff val="80000"/>
                <a:alpha val="30000"/>
              </a:schemeClr>
            </a:innerShdw>
          </a:effectLst>
        </p:spPr>
        <p:txBody>
          <a:bodyPr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微软雅黑" panose="020B0503020204020204" charset="-122"/>
            </a:endParaRPr>
          </a:p>
        </p:txBody>
      </p:sp>
      <p:sp>
        <p:nvSpPr>
          <p:cNvPr id="34" name="矩形 33"/>
          <p:cNvSpPr/>
          <p:nvPr>
            <p:custDataLst>
              <p:tags r:id="rId8"/>
            </p:custDataLst>
          </p:nvPr>
        </p:nvSpPr>
        <p:spPr>
          <a:xfrm>
            <a:off x="4262009" y="31829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黑体" panose="02010609060101010101" charset="-122"/>
                <a:ea typeface="黑体" panose="02010609060101010101" charset="-122"/>
                <a:cs typeface="+mn-ea"/>
              </a:rPr>
              <a:t>二、电容元件</a:t>
            </a:r>
            <a:endParaRPr lang="zh-CN" altLang="en-US" b="1">
              <a:solidFill>
                <a:srgbClr val="FFFFFF"/>
              </a:solidFill>
              <a:latin typeface="黑体" panose="02010609060101010101" charset="-122"/>
              <a:ea typeface="黑体" panose="02010609060101010101" charset="-122"/>
              <a:cs typeface="+mn-ea"/>
            </a:endParaRPr>
          </a:p>
        </p:txBody>
      </p:sp>
      <p:sp>
        <p:nvSpPr>
          <p:cNvPr id="35" name="Shape 497"/>
          <p:cNvSpPr/>
          <p:nvPr>
            <p:custDataLst>
              <p:tags r:id="rId9"/>
            </p:custDataLst>
          </p:nvPr>
        </p:nvSpPr>
        <p:spPr>
          <a:xfrm>
            <a:off x="6175408" y="2719855"/>
            <a:ext cx="2034733" cy="2757658"/>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1">
                  <a:lumMod val="80000"/>
                  <a:lumOff val="20000"/>
                </a:schemeClr>
              </a:gs>
              <a:gs pos="100000">
                <a:schemeClr val="accent1"/>
              </a:gs>
            </a:gsLst>
            <a:lin ang="2700000" scaled="0"/>
          </a:gradFill>
          <a:ln w="12700">
            <a:miter lim="400000"/>
          </a:ln>
          <a:effectLst>
            <a:outerShdw blurRad="381000" dist="203200" dir="5400000" algn="t" rotWithShape="0">
              <a:schemeClr val="accent1">
                <a:lumMod val="75000"/>
                <a:alpha val="20000"/>
              </a:schemeClr>
            </a:outerShdw>
          </a:effectLst>
        </p:spPr>
        <p:txBody>
          <a:bodyPr wrap="square" lIns="71437" tIns="71437" rIns="71437" bIns="71437" anchor="ctr">
            <a:noAutofit/>
          </a:bodyPr>
          <a:p>
            <a:endParaRPr sz="2800" dirty="0">
              <a:latin typeface="+mj-lt"/>
              <a:ea typeface="微软雅黑" panose="020B0503020204020204" charset="-122"/>
              <a:cs typeface="微软雅黑" panose="020B0503020204020204" charset="-122"/>
            </a:endParaRPr>
          </a:p>
        </p:txBody>
      </p:sp>
      <p:sp>
        <p:nvSpPr>
          <p:cNvPr id="36" name="Shape 497"/>
          <p:cNvSpPr/>
          <p:nvPr>
            <p:custDataLst>
              <p:tags r:id="rId10"/>
            </p:custDataLst>
          </p:nvPr>
        </p:nvSpPr>
        <p:spPr>
          <a:xfrm>
            <a:off x="6175408" y="2719855"/>
            <a:ext cx="2034733" cy="275512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1">
                  <a:lumMod val="80000"/>
                  <a:lumOff val="20000"/>
                </a:schemeClr>
              </a:gs>
              <a:gs pos="100000">
                <a:schemeClr val="accent1"/>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anchor="ctr">
            <a:noAutofit/>
          </a:bodyPr>
          <a:p>
            <a:endParaRPr sz="2800" dirty="0">
              <a:latin typeface="+mj-lt"/>
              <a:ea typeface="微软雅黑" panose="020B0503020204020204" charset="-122"/>
              <a:cs typeface="微软雅黑" panose="020B0503020204020204" charset="-122"/>
            </a:endParaRPr>
          </a:p>
        </p:txBody>
      </p:sp>
      <p:sp>
        <p:nvSpPr>
          <p:cNvPr id="37" name="Shape 501"/>
          <p:cNvSpPr/>
          <p:nvPr>
            <p:custDataLst>
              <p:tags r:id="rId11"/>
            </p:custDataLst>
          </p:nvPr>
        </p:nvSpPr>
        <p:spPr>
          <a:xfrm>
            <a:off x="6806219" y="2345053"/>
            <a:ext cx="773110" cy="773745"/>
          </a:xfrm>
          <a:prstGeom prst="ellipse">
            <a:avLst/>
          </a:prstGeom>
          <a:gradFill>
            <a:gsLst>
              <a:gs pos="0">
                <a:schemeClr val="accent1">
                  <a:lumMod val="80000"/>
                  <a:lumOff val="20000"/>
                </a:schemeClr>
              </a:gs>
              <a:gs pos="100000">
                <a:schemeClr val="accent1"/>
              </a:gs>
            </a:gsLst>
            <a:lin ang="2700000" scaled="0"/>
          </a:gradFill>
          <a:ln w="12700">
            <a:miter lim="400000"/>
          </a:ln>
          <a:effectLst>
            <a:innerShdw blurRad="317500" dist="50800" dir="16200000">
              <a:schemeClr val="accent1">
                <a:lumMod val="20000"/>
                <a:lumOff val="80000"/>
                <a:alpha val="30000"/>
              </a:schemeClr>
            </a:innerShdw>
          </a:effectLst>
        </p:spPr>
        <p:txBody>
          <a:bodyPr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微软雅黑" panose="020B0503020204020204" charset="-122"/>
            </a:endParaRPr>
          </a:p>
        </p:txBody>
      </p:sp>
      <p:sp>
        <p:nvSpPr>
          <p:cNvPr id="42" name="矩形 41"/>
          <p:cNvSpPr/>
          <p:nvPr>
            <p:custDataLst>
              <p:tags r:id="rId12"/>
            </p:custDataLst>
          </p:nvPr>
        </p:nvSpPr>
        <p:spPr>
          <a:xfrm>
            <a:off x="6456827" y="31829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黑体" panose="02010609060101010101" charset="-122"/>
                <a:ea typeface="黑体" panose="02010609060101010101" charset="-122"/>
                <a:cs typeface="+mn-ea"/>
              </a:rPr>
              <a:t>三、电感元件</a:t>
            </a:r>
            <a:endParaRPr lang="zh-CN" altLang="en-US" b="1">
              <a:solidFill>
                <a:srgbClr val="FFFFFF"/>
              </a:solidFill>
              <a:latin typeface="黑体" panose="02010609060101010101" charset="-122"/>
              <a:ea typeface="黑体" panose="02010609060101010101" charset="-122"/>
              <a:cs typeface="+mn-ea"/>
            </a:endParaRPr>
          </a:p>
        </p:txBody>
      </p:sp>
      <p:sp>
        <p:nvSpPr>
          <p:cNvPr id="46" name="Shape 497"/>
          <p:cNvSpPr/>
          <p:nvPr>
            <p:custDataLst>
              <p:tags r:id="rId13"/>
            </p:custDataLst>
          </p:nvPr>
        </p:nvSpPr>
        <p:spPr>
          <a:xfrm>
            <a:off x="1724786" y="2719855"/>
            <a:ext cx="2034733" cy="2757658"/>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1">
                  <a:lumMod val="80000"/>
                  <a:lumOff val="20000"/>
                </a:schemeClr>
              </a:gs>
              <a:gs pos="100000">
                <a:schemeClr val="accent1"/>
              </a:gs>
            </a:gsLst>
            <a:lin ang="2700000" scaled="0"/>
          </a:gradFill>
          <a:ln w="12700">
            <a:miter lim="400000"/>
          </a:ln>
          <a:effectLst>
            <a:outerShdw blurRad="381000" dist="203200" dir="5400000" algn="t" rotWithShape="0">
              <a:schemeClr val="accent1">
                <a:lumMod val="75000"/>
                <a:alpha val="20000"/>
              </a:schemeClr>
            </a:outerShdw>
          </a:effectLst>
        </p:spPr>
        <p:txBody>
          <a:bodyPr wrap="square" lIns="71437" tIns="71437" rIns="71437" bIns="71437" anchor="ctr">
            <a:noAutofit/>
          </a:bodyPr>
          <a:p>
            <a:endParaRPr sz="2800" dirty="0">
              <a:latin typeface="+mj-lt"/>
              <a:ea typeface="微软雅黑" panose="020B0503020204020204" charset="-122"/>
              <a:cs typeface="微软雅黑" panose="020B0503020204020204" charset="-122"/>
            </a:endParaRPr>
          </a:p>
        </p:txBody>
      </p:sp>
      <p:sp>
        <p:nvSpPr>
          <p:cNvPr id="47" name="Shape 497"/>
          <p:cNvSpPr/>
          <p:nvPr>
            <p:custDataLst>
              <p:tags r:id="rId14"/>
            </p:custDataLst>
          </p:nvPr>
        </p:nvSpPr>
        <p:spPr>
          <a:xfrm>
            <a:off x="1724786" y="2719855"/>
            <a:ext cx="2034733" cy="2755122"/>
          </a:xfrm>
          <a:custGeom>
            <a:avLst/>
            <a:gdLst>
              <a:gd name="adj" fmla="val 912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il" t="il" r="ir" b="ib"/>
            <a:pathLst>
              <a:path w="3486" h="4723">
                <a:moveTo>
                  <a:pt x="318" y="0"/>
                </a:moveTo>
                <a:lnTo>
                  <a:pt x="950" y="0"/>
                </a:lnTo>
                <a:lnTo>
                  <a:pt x="949" y="20"/>
                </a:lnTo>
                <a:cubicBezTo>
                  <a:pt x="949" y="458"/>
                  <a:pt x="1305" y="813"/>
                  <a:pt x="1743" y="813"/>
                </a:cubicBezTo>
                <a:cubicBezTo>
                  <a:pt x="2181" y="813"/>
                  <a:pt x="2537" y="458"/>
                  <a:pt x="2537" y="20"/>
                </a:cubicBezTo>
                <a:lnTo>
                  <a:pt x="2536" y="0"/>
                </a:lnTo>
                <a:lnTo>
                  <a:pt x="3168" y="0"/>
                </a:lnTo>
                <a:cubicBezTo>
                  <a:pt x="3344" y="0"/>
                  <a:pt x="3486" y="142"/>
                  <a:pt x="3486" y="318"/>
                </a:cubicBezTo>
                <a:lnTo>
                  <a:pt x="3486" y="4405"/>
                </a:lnTo>
                <a:cubicBezTo>
                  <a:pt x="3486" y="4581"/>
                  <a:pt x="3344" y="4723"/>
                  <a:pt x="3168" y="4723"/>
                </a:cubicBezTo>
                <a:lnTo>
                  <a:pt x="318" y="4723"/>
                </a:lnTo>
                <a:cubicBezTo>
                  <a:pt x="142" y="4723"/>
                  <a:pt x="0" y="4581"/>
                  <a:pt x="0" y="4405"/>
                </a:cubicBezTo>
                <a:lnTo>
                  <a:pt x="0" y="318"/>
                </a:lnTo>
                <a:cubicBezTo>
                  <a:pt x="0" y="142"/>
                  <a:pt x="142" y="0"/>
                  <a:pt x="318" y="0"/>
                </a:cubicBezTo>
                <a:close/>
              </a:path>
            </a:pathLst>
          </a:custGeom>
          <a:gradFill>
            <a:gsLst>
              <a:gs pos="0">
                <a:schemeClr val="accent1">
                  <a:lumMod val="80000"/>
                  <a:lumOff val="20000"/>
                </a:schemeClr>
              </a:gs>
              <a:gs pos="100000">
                <a:schemeClr val="accent1"/>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anchor="ctr">
            <a:noAutofit/>
          </a:bodyPr>
          <a:p>
            <a:endParaRPr sz="2800" dirty="0">
              <a:latin typeface="+mj-lt"/>
              <a:ea typeface="微软雅黑" panose="020B0503020204020204" charset="-122"/>
              <a:cs typeface="微软雅黑" panose="020B0503020204020204" charset="-122"/>
            </a:endParaRPr>
          </a:p>
        </p:txBody>
      </p:sp>
      <p:sp>
        <p:nvSpPr>
          <p:cNvPr id="48" name="Shape 501"/>
          <p:cNvSpPr/>
          <p:nvPr>
            <p:custDataLst>
              <p:tags r:id="rId15"/>
            </p:custDataLst>
          </p:nvPr>
        </p:nvSpPr>
        <p:spPr>
          <a:xfrm>
            <a:off x="2355598" y="2345053"/>
            <a:ext cx="773110" cy="773745"/>
          </a:xfrm>
          <a:prstGeom prst="ellipse">
            <a:avLst/>
          </a:prstGeom>
          <a:gradFill>
            <a:gsLst>
              <a:gs pos="0">
                <a:schemeClr val="accent1">
                  <a:lumMod val="80000"/>
                  <a:lumOff val="20000"/>
                </a:schemeClr>
              </a:gs>
              <a:gs pos="100000">
                <a:schemeClr val="accent1"/>
              </a:gs>
            </a:gsLst>
            <a:lin ang="2700000" scaled="0"/>
          </a:gradFill>
          <a:ln w="12700">
            <a:miter lim="400000"/>
          </a:ln>
          <a:effectLst>
            <a:innerShdw blurRad="317500" dist="50800" dir="16200000">
              <a:schemeClr val="accent1">
                <a:lumMod val="20000"/>
                <a:lumOff val="80000"/>
                <a:alpha val="30000"/>
              </a:schemeClr>
            </a:innerShdw>
          </a:effectLst>
        </p:spPr>
        <p:txBody>
          <a:bodyPr lIns="71437" tIns="71437" rIns="71437" bIns="71437" anchor="ctr">
            <a:noAutofit/>
          </a:bodyPr>
          <a:p>
            <a:pPr lvl="0" algn="l">
              <a:buClrTx/>
              <a:buSzTx/>
              <a:buFontTx/>
            </a:pPr>
            <a:endParaRPr sz="2800" dirty="0">
              <a:latin typeface="+mj-lt"/>
              <a:ea typeface="微软雅黑" panose="020B0503020204020204" charset="-122"/>
              <a:cs typeface="微软雅黑" panose="020B0503020204020204" charset="-122"/>
              <a:sym typeface="微软雅黑" panose="020B0503020204020204" charset="-122"/>
            </a:endParaRPr>
          </a:p>
        </p:txBody>
      </p:sp>
      <p:sp>
        <p:nvSpPr>
          <p:cNvPr id="51" name="矩形 50"/>
          <p:cNvSpPr/>
          <p:nvPr>
            <p:custDataLst>
              <p:tags r:id="rId16"/>
            </p:custDataLst>
          </p:nvPr>
        </p:nvSpPr>
        <p:spPr>
          <a:xfrm>
            <a:off x="2006205" y="3182959"/>
            <a:ext cx="1472529" cy="647964"/>
          </a:xfrm>
          <a:prstGeom prst="rect">
            <a:avLst/>
          </a:prstGeom>
          <a:noFill/>
        </p:spPr>
        <p:txBody>
          <a:bodyPr wrap="square" lIns="0" tIns="0" rIns="0" bIns="0" rtlCol="0" anchor="b">
            <a:noAutofit/>
          </a:bodyPr>
          <a:p>
            <a:pPr algn="ctr">
              <a:spcBef>
                <a:spcPct val="0"/>
              </a:spcBef>
              <a:spcAft>
                <a:spcPct val="0"/>
              </a:spcAft>
            </a:pPr>
            <a:r>
              <a:rPr lang="zh-CN" altLang="en-US" b="1">
                <a:solidFill>
                  <a:srgbClr val="FFFFFF"/>
                </a:solidFill>
                <a:latin typeface="黑体" panose="02010609060101010101" charset="-122"/>
                <a:ea typeface="黑体" panose="02010609060101010101" charset="-122"/>
                <a:cs typeface="+mn-ea"/>
              </a:rPr>
              <a:t>一、电阻元件</a:t>
            </a:r>
            <a:endParaRPr lang="zh-CN" altLang="en-US" b="1">
              <a:solidFill>
                <a:srgbClr val="FFFFFF"/>
              </a:solidFill>
              <a:latin typeface="黑体" panose="02010609060101010101" charset="-122"/>
              <a:ea typeface="黑体" panose="02010609060101010101" charset="-122"/>
              <a:cs typeface="+mn-ea"/>
            </a:endParaRPr>
          </a:p>
        </p:txBody>
      </p:sp>
      <p:pic>
        <p:nvPicPr>
          <p:cNvPr id="53" name="图片 3" descr="343439383331313b343532303031393bd2b5bca8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817860" y="2552147"/>
            <a:ext cx="360147" cy="360147"/>
          </a:xfrm>
          <a:prstGeom prst="rect">
            <a:avLst/>
          </a:prstGeom>
        </p:spPr>
      </p:pic>
      <p:pic>
        <p:nvPicPr>
          <p:cNvPr id="54" name="图片 16" descr="343439383331313b343532303033323bd3a6d3c3b9dcc0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2569680" y="2559770"/>
            <a:ext cx="360147" cy="360147"/>
          </a:xfrm>
          <a:prstGeom prst="rect">
            <a:avLst/>
          </a:prstGeom>
        </p:spPr>
      </p:pic>
      <p:pic>
        <p:nvPicPr>
          <p:cNvPr id="55" name="图片 4" descr="343439383331313b343532303032303bb8f6c8cbd0c5cfa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012678" y="2552147"/>
            <a:ext cx="360147" cy="360147"/>
          </a:xfrm>
          <a:prstGeom prst="rect">
            <a:avLst/>
          </a:prstGeom>
        </p:spPr>
      </p:pic>
      <p:pic>
        <p:nvPicPr>
          <p:cNvPr id="56" name="图片 12" descr="343439383331313b343532303032383bbfcdbba7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9269117" y="2552147"/>
            <a:ext cx="360147" cy="360147"/>
          </a:xfrm>
          <a:prstGeom prst="rect">
            <a:avLst/>
          </a:prstGeom>
        </p:spPr>
      </p:pic>
      <p:sp>
        <p:nvSpPr>
          <p:cNvPr id="7" name="文本框 6"/>
          <p:cNvSpPr txBox="1"/>
          <p:nvPr/>
        </p:nvSpPr>
        <p:spPr>
          <a:xfrm>
            <a:off x="3996690" y="428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任务实施</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29"/>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622300" y="2109470"/>
            <a:ext cx="5225415" cy="3177540"/>
          </a:xfrm>
          <a:custGeom>
            <a:avLst/>
            <a:gdLst>
              <a:gd name="connsiteX0" fmla="*/ 2095955 w 6165852"/>
              <a:gd name="connsiteY0" fmla="*/ 2093457 h 4067399"/>
              <a:gd name="connsiteX1" fmla="*/ 4069897 w 6165852"/>
              <a:gd name="connsiteY1" fmla="*/ 2093457 h 4067399"/>
              <a:gd name="connsiteX2" fmla="*/ 4069897 w 6165852"/>
              <a:gd name="connsiteY2" fmla="*/ 4067399 h 4067399"/>
              <a:gd name="connsiteX3" fmla="*/ 2095955 w 6165852"/>
              <a:gd name="connsiteY3" fmla="*/ 4067399 h 4067399"/>
              <a:gd name="connsiteX4" fmla="*/ 0 w 6165852"/>
              <a:gd name="connsiteY4" fmla="*/ 2093457 h 4067399"/>
              <a:gd name="connsiteX5" fmla="*/ 1973942 w 6165852"/>
              <a:gd name="connsiteY5" fmla="*/ 2093457 h 4067399"/>
              <a:gd name="connsiteX6" fmla="*/ 1973942 w 6165852"/>
              <a:gd name="connsiteY6" fmla="*/ 4067399 h 4067399"/>
              <a:gd name="connsiteX7" fmla="*/ 0 w 6165852"/>
              <a:gd name="connsiteY7" fmla="*/ 4067399 h 4067399"/>
              <a:gd name="connsiteX8" fmla="*/ 4191910 w 6165852"/>
              <a:gd name="connsiteY8" fmla="*/ 0 h 4067399"/>
              <a:gd name="connsiteX9" fmla="*/ 6165852 w 6165852"/>
              <a:gd name="connsiteY9" fmla="*/ 0 h 4067399"/>
              <a:gd name="connsiteX10" fmla="*/ 6165852 w 6165852"/>
              <a:gd name="connsiteY10" fmla="*/ 1973942 h 4067399"/>
              <a:gd name="connsiteX11" fmla="*/ 4191910 w 6165852"/>
              <a:gd name="connsiteY11" fmla="*/ 1973942 h 4067399"/>
              <a:gd name="connsiteX12" fmla="*/ 2095955 w 6165852"/>
              <a:gd name="connsiteY12" fmla="*/ 0 h 4067399"/>
              <a:gd name="connsiteX13" fmla="*/ 4069897 w 6165852"/>
              <a:gd name="connsiteY13" fmla="*/ 0 h 4067399"/>
              <a:gd name="connsiteX14" fmla="*/ 4069897 w 6165852"/>
              <a:gd name="connsiteY14" fmla="*/ 1973942 h 4067399"/>
              <a:gd name="connsiteX15" fmla="*/ 2095955 w 6165852"/>
              <a:gd name="connsiteY15" fmla="*/ 1973942 h 4067399"/>
              <a:gd name="connsiteX16" fmla="*/ 0 w 6165852"/>
              <a:gd name="connsiteY16" fmla="*/ 0 h 4067399"/>
              <a:gd name="connsiteX17" fmla="*/ 1973942 w 6165852"/>
              <a:gd name="connsiteY17" fmla="*/ 0 h 4067399"/>
              <a:gd name="connsiteX18" fmla="*/ 1973942 w 6165852"/>
              <a:gd name="connsiteY18" fmla="*/ 1973942 h 4067399"/>
              <a:gd name="connsiteX19" fmla="*/ 0 w 6165852"/>
              <a:gd name="connsiteY19" fmla="*/ 1973942 h 406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65852" h="4067399">
                <a:moveTo>
                  <a:pt x="2095955" y="2093457"/>
                </a:moveTo>
                <a:lnTo>
                  <a:pt x="4069897" y="2093457"/>
                </a:lnTo>
                <a:lnTo>
                  <a:pt x="4069897" y="4067399"/>
                </a:lnTo>
                <a:lnTo>
                  <a:pt x="2095955" y="4067399"/>
                </a:lnTo>
                <a:close/>
                <a:moveTo>
                  <a:pt x="0" y="2093457"/>
                </a:moveTo>
                <a:lnTo>
                  <a:pt x="1973942" y="2093457"/>
                </a:lnTo>
                <a:lnTo>
                  <a:pt x="1973942" y="4067399"/>
                </a:lnTo>
                <a:lnTo>
                  <a:pt x="0" y="4067399"/>
                </a:lnTo>
                <a:close/>
                <a:moveTo>
                  <a:pt x="4191910" y="0"/>
                </a:moveTo>
                <a:lnTo>
                  <a:pt x="6165852" y="0"/>
                </a:lnTo>
                <a:lnTo>
                  <a:pt x="6165852" y="1973942"/>
                </a:lnTo>
                <a:lnTo>
                  <a:pt x="4191910" y="1973942"/>
                </a:lnTo>
                <a:close/>
                <a:moveTo>
                  <a:pt x="2095955" y="0"/>
                </a:moveTo>
                <a:lnTo>
                  <a:pt x="4069897" y="0"/>
                </a:lnTo>
                <a:lnTo>
                  <a:pt x="4069897" y="1973942"/>
                </a:lnTo>
                <a:lnTo>
                  <a:pt x="2095955" y="1973942"/>
                </a:lnTo>
                <a:close/>
                <a:moveTo>
                  <a:pt x="0" y="0"/>
                </a:moveTo>
                <a:lnTo>
                  <a:pt x="1973942" y="0"/>
                </a:lnTo>
                <a:lnTo>
                  <a:pt x="1973942" y="1973942"/>
                </a:lnTo>
                <a:lnTo>
                  <a:pt x="0" y="1973942"/>
                </a:lnTo>
                <a:close/>
              </a:path>
            </a:pathLst>
          </a:custGeom>
          <a:blipFill dpi="0" rotWithShape="1">
            <a:blip r:embed="rId1"/>
            <a:srcRect/>
            <a:stretch>
              <a:fillRect l="-22094" t="-40438" r="-44732" b="-281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6" name="组合 5"/>
          <p:cNvGrpSpPr/>
          <p:nvPr/>
        </p:nvGrpSpPr>
        <p:grpSpPr bwMode="auto">
          <a:xfrm>
            <a:off x="4321810" y="4034790"/>
            <a:ext cx="7221220" cy="1446627"/>
            <a:chOff x="845173" y="5121881"/>
            <a:chExt cx="5030061" cy="1448113"/>
          </a:xfrm>
        </p:grpSpPr>
        <p:sp>
          <p:nvSpPr>
            <p:cNvPr id="7" name="矩形 6"/>
            <p:cNvSpPr/>
            <p:nvPr/>
          </p:nvSpPr>
          <p:spPr bwMode="auto">
            <a:xfrm>
              <a:off x="845173" y="5517989"/>
              <a:ext cx="5030061" cy="105200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这说明任何时刻电阻元件绝不可能发出电能，也就是说它吸取的电能全部转换成其他非电能量而被消耗掉或作为其他用途。所以，线性电阻元件不仅是无源元件，而且还是耗能元件，它总是消耗功率的。</a:t>
              </a:r>
              <a:endPar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sp>
          <p:nvSpPr>
            <p:cNvPr id="8" name="文本框 7"/>
            <p:cNvSpPr txBox="1"/>
            <p:nvPr/>
          </p:nvSpPr>
          <p:spPr>
            <a:xfrm>
              <a:off x="845173" y="5121881"/>
              <a:ext cx="3861471" cy="368678"/>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prstClr val="black"/>
                  </a:solidFill>
                  <a:effectLst/>
                  <a:uLnTx/>
                  <a:uFillTx/>
                  <a:latin typeface="Century Gothic" panose="020F0502020204030204"/>
                  <a:ea typeface="思源黑体 CN Regular"/>
                  <a:cs typeface="+mn-ea"/>
                  <a:sym typeface="+mn-lt"/>
                </a:rPr>
                <a:t>（三）电阻元件的电功率</a:t>
              </a:r>
              <a:endParaRPr kumimoji="0" lang="zh-CN" altLang="en-US" sz="1800" b="1" i="0" u="none" strike="noStrike" kern="1200" cap="none" spc="30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grpSp>
        <p:nvGrpSpPr>
          <p:cNvPr id="15" name="Group 17"/>
          <p:cNvGrpSpPr/>
          <p:nvPr>
            <p:custDataLst>
              <p:tags r:id="rId2"/>
            </p:custDataLst>
          </p:nvPr>
        </p:nvGrpSpPr>
        <p:grpSpPr>
          <a:xfrm>
            <a:off x="6819900" y="1584960"/>
            <a:ext cx="560705" cy="566420"/>
            <a:chOff x="1400883" y="4478698"/>
            <a:chExt cx="966427" cy="966427"/>
          </a:xfrm>
        </p:grpSpPr>
        <p:sp>
          <p:nvSpPr>
            <p:cNvPr id="16" name="椭圆 15"/>
            <p:cNvSpPr/>
            <p:nvPr>
              <p:custDataLst>
                <p:tags r:id="rId3"/>
              </p:custDataLst>
            </p:nvPr>
          </p:nvSpPr>
          <p:spPr>
            <a:xfrm>
              <a:off x="1400883" y="4478698"/>
              <a:ext cx="966427" cy="966427"/>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7" name="Oval 19"/>
            <p:cNvSpPr/>
            <p:nvPr>
              <p:custDataLst>
                <p:tags r:id="rId4"/>
              </p:custDataLst>
            </p:nvPr>
          </p:nvSpPr>
          <p:spPr>
            <a:xfrm>
              <a:off x="1667050" y="4744816"/>
              <a:ext cx="434090" cy="434190"/>
            </a:xfrm>
            <a:custGeom>
              <a:avLst/>
              <a:gdLst>
                <a:gd name="connsiteX0" fmla="*/ 180553 w 577502"/>
                <a:gd name="connsiteY0" fmla="*/ 192679 h 577634"/>
                <a:gd name="connsiteX1" fmla="*/ 253430 w 577502"/>
                <a:gd name="connsiteY1" fmla="*/ 218460 h 577634"/>
                <a:gd name="connsiteX2" fmla="*/ 229445 w 577502"/>
                <a:gd name="connsiteY2" fmla="*/ 301325 h 577634"/>
                <a:gd name="connsiteX3" fmla="*/ 242360 w 577502"/>
                <a:gd name="connsiteY3" fmla="*/ 334471 h 577634"/>
                <a:gd name="connsiteX4" fmla="*/ 275569 w 577502"/>
                <a:gd name="connsiteY4" fmla="*/ 347361 h 577634"/>
                <a:gd name="connsiteX5" fmla="*/ 359516 w 577502"/>
                <a:gd name="connsiteY5" fmla="*/ 323422 h 577634"/>
                <a:gd name="connsiteX6" fmla="*/ 374275 w 577502"/>
                <a:gd name="connsiteY6" fmla="*/ 351044 h 577634"/>
                <a:gd name="connsiteX7" fmla="*/ 369663 w 577502"/>
                <a:gd name="connsiteY7" fmla="*/ 437593 h 577634"/>
                <a:gd name="connsiteX8" fmla="*/ 329073 w 577502"/>
                <a:gd name="connsiteY8" fmla="*/ 452324 h 577634"/>
                <a:gd name="connsiteX9" fmla="*/ 197158 w 577502"/>
                <a:gd name="connsiteY9" fmla="*/ 379587 h 577634"/>
                <a:gd name="connsiteX10" fmla="*/ 135351 w 577502"/>
                <a:gd name="connsiteY10" fmla="*/ 293959 h 577634"/>
                <a:gd name="connsiteX11" fmla="*/ 139964 w 577502"/>
                <a:gd name="connsiteY11" fmla="*/ 207411 h 577634"/>
                <a:gd name="connsiteX12" fmla="*/ 180553 w 577502"/>
                <a:gd name="connsiteY12" fmla="*/ 192679 h 577634"/>
                <a:gd name="connsiteX13" fmla="*/ 130721 w 577502"/>
                <a:gd name="connsiteY13" fmla="*/ 88673 h 577634"/>
                <a:gd name="connsiteX14" fmla="*/ 302303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2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9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3 w 577502"/>
                <a:gd name="connsiteY34" fmla="*/ 66518 h 577634"/>
                <a:gd name="connsiteX35" fmla="*/ 567024 w 577502"/>
                <a:gd name="connsiteY35" fmla="*/ 84009 h 577634"/>
                <a:gd name="connsiteX36" fmla="*/ 577170 w 577502"/>
                <a:gd name="connsiteY36" fmla="*/ 95056 h 577634"/>
                <a:gd name="connsiteX37" fmla="*/ 573480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2 w 577502"/>
                <a:gd name="connsiteY42" fmla="*/ 317841 h 577634"/>
                <a:gd name="connsiteX43" fmla="*/ 263585 w 577502"/>
                <a:gd name="connsiteY43" fmla="*/ 314159 h 577634"/>
                <a:gd name="connsiteX44" fmla="*/ 258973 w 577502"/>
                <a:gd name="connsiteY44" fmla="*/ 303112 h 577634"/>
                <a:gd name="connsiteX45" fmla="*/ 319845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30" y="218460"/>
                  </a:cubicBezTo>
                  <a:cubicBezTo>
                    <a:pt x="231290" y="262654"/>
                    <a:pt x="229445" y="299484"/>
                    <a:pt x="229445" y="301325"/>
                  </a:cubicBezTo>
                  <a:cubicBezTo>
                    <a:pt x="229445" y="314215"/>
                    <a:pt x="234057" y="326185"/>
                    <a:pt x="242360" y="334471"/>
                  </a:cubicBezTo>
                  <a:cubicBezTo>
                    <a:pt x="251585" y="343678"/>
                    <a:pt x="263577" y="348282"/>
                    <a:pt x="275569" y="347361"/>
                  </a:cubicBezTo>
                  <a:cubicBezTo>
                    <a:pt x="278337" y="347361"/>
                    <a:pt x="315236" y="345520"/>
                    <a:pt x="359516" y="323422"/>
                  </a:cubicBezTo>
                  <a:cubicBezTo>
                    <a:pt x="365050" y="332630"/>
                    <a:pt x="370585" y="341837"/>
                    <a:pt x="374275" y="351044"/>
                  </a:cubicBezTo>
                  <a:cubicBezTo>
                    <a:pt x="396415" y="400764"/>
                    <a:pt x="380733" y="426544"/>
                    <a:pt x="369663" y="437593"/>
                  </a:cubicBezTo>
                  <a:cubicBezTo>
                    <a:pt x="362283" y="444038"/>
                    <a:pt x="350291" y="452324"/>
                    <a:pt x="329073" y="452324"/>
                  </a:cubicBezTo>
                  <a:cubicBezTo>
                    <a:pt x="293096" y="452324"/>
                    <a:pt x="242360" y="424702"/>
                    <a:pt x="197158" y="379587"/>
                  </a:cubicBezTo>
                  <a:cubicBezTo>
                    <a:pt x="169483" y="351965"/>
                    <a:pt x="147344" y="321581"/>
                    <a:pt x="135351" y="293959"/>
                  </a:cubicBezTo>
                  <a:cubicBezTo>
                    <a:pt x="114134" y="244240"/>
                    <a:pt x="128894" y="218460"/>
                    <a:pt x="139964" y="207411"/>
                  </a:cubicBezTo>
                  <a:cubicBezTo>
                    <a:pt x="147344" y="200966"/>
                    <a:pt x="160258" y="192679"/>
                    <a:pt x="180553" y="192679"/>
                  </a:cubicBezTo>
                  <a:close/>
                  <a:moveTo>
                    <a:pt x="130721" y="88673"/>
                  </a:moveTo>
                  <a:cubicBezTo>
                    <a:pt x="184225" y="88673"/>
                    <a:pt x="245109" y="111694"/>
                    <a:pt x="302303" y="151290"/>
                  </a:cubicBezTo>
                  <a:cubicBezTo>
                    <a:pt x="301381" y="153131"/>
                    <a:pt x="300458"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1" y="480026"/>
                    <a:pt x="435141" y="444114"/>
                    <a:pt x="423149" y="399914"/>
                  </a:cubicBezTo>
                  <a:cubicBezTo>
                    <a:pt x="414847" y="371368"/>
                    <a:pt x="400087" y="340981"/>
                    <a:pt x="379792" y="312435"/>
                  </a:cubicBezTo>
                  <a:cubicBezTo>
                    <a:pt x="394552" y="303227"/>
                    <a:pt x="408389" y="292177"/>
                    <a:pt x="423149" y="278364"/>
                  </a:cubicBezTo>
                  <a:cubicBezTo>
                    <a:pt x="424072" y="277443"/>
                    <a:pt x="424994" y="276523"/>
                    <a:pt x="425917" y="274681"/>
                  </a:cubicBezTo>
                  <a:cubicBezTo>
                    <a:pt x="450824" y="310593"/>
                    <a:pt x="469273" y="347427"/>
                    <a:pt x="479421" y="384260"/>
                  </a:cubicBezTo>
                  <a:cubicBezTo>
                    <a:pt x="498793" y="449639"/>
                    <a:pt x="489568" y="505809"/>
                    <a:pt x="453591" y="541722"/>
                  </a:cubicBezTo>
                  <a:cubicBezTo>
                    <a:pt x="429607" y="564743"/>
                    <a:pt x="397320" y="577634"/>
                    <a:pt x="358575" y="577634"/>
                  </a:cubicBezTo>
                  <a:cubicBezTo>
                    <a:pt x="282931" y="577634"/>
                    <a:pt x="193450" y="532514"/>
                    <a:pt x="118729" y="457926"/>
                  </a:cubicBezTo>
                  <a:cubicBezTo>
                    <a:pt x="1573" y="340981"/>
                    <a:pt x="-34404" y="194569"/>
                    <a:pt x="35705" y="124586"/>
                  </a:cubicBezTo>
                  <a:cubicBezTo>
                    <a:pt x="58767" y="101565"/>
                    <a:pt x="91977" y="88673"/>
                    <a:pt x="130721" y="88673"/>
                  </a:cubicBezTo>
                  <a:close/>
                  <a:moveTo>
                    <a:pt x="483094" y="235"/>
                  </a:moveTo>
                  <a:cubicBezTo>
                    <a:pt x="487706" y="2076"/>
                    <a:pt x="492317" y="5758"/>
                    <a:pt x="493240" y="10361"/>
                  </a:cubicBezTo>
                  <a:lnTo>
                    <a:pt x="510763" y="66518"/>
                  </a:lnTo>
                  <a:lnTo>
                    <a:pt x="567024" y="84009"/>
                  </a:lnTo>
                  <a:cubicBezTo>
                    <a:pt x="572558" y="85850"/>
                    <a:pt x="576247" y="89533"/>
                    <a:pt x="577170" y="95056"/>
                  </a:cubicBezTo>
                  <a:cubicBezTo>
                    <a:pt x="578092" y="99659"/>
                    <a:pt x="577170" y="105183"/>
                    <a:pt x="573480" y="108865"/>
                  </a:cubicBezTo>
                  <a:lnTo>
                    <a:pt x="521831" y="160419"/>
                  </a:lnTo>
                  <a:cubicBezTo>
                    <a:pt x="519064" y="163181"/>
                    <a:pt x="513530" y="165022"/>
                    <a:pt x="508919" y="164101"/>
                  </a:cubicBezTo>
                  <a:lnTo>
                    <a:pt x="476638" y="157657"/>
                  </a:lnTo>
                  <a:cubicBezTo>
                    <a:pt x="461881" y="187116"/>
                    <a:pt x="434212" y="224861"/>
                    <a:pt x="401931" y="257082"/>
                  </a:cubicBezTo>
                  <a:cubicBezTo>
                    <a:pt x="344748" y="314159"/>
                    <a:pt x="277419" y="317841"/>
                    <a:pt x="274652" y="317841"/>
                  </a:cubicBezTo>
                  <a:cubicBezTo>
                    <a:pt x="270041" y="317841"/>
                    <a:pt x="266351" y="316921"/>
                    <a:pt x="263585" y="314159"/>
                  </a:cubicBezTo>
                  <a:cubicBezTo>
                    <a:pt x="260818" y="310476"/>
                    <a:pt x="258973" y="306794"/>
                    <a:pt x="258973" y="303112"/>
                  </a:cubicBezTo>
                  <a:cubicBezTo>
                    <a:pt x="258973" y="300350"/>
                    <a:pt x="262662" y="233146"/>
                    <a:pt x="319845"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0" y="-686"/>
                    <a:pt x="483094" y="2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18" name="Group 20"/>
          <p:cNvGrpSpPr/>
          <p:nvPr>
            <p:custDataLst>
              <p:tags r:id="rId5"/>
            </p:custDataLst>
          </p:nvPr>
        </p:nvGrpSpPr>
        <p:grpSpPr>
          <a:xfrm>
            <a:off x="9967595" y="1584960"/>
            <a:ext cx="561975" cy="566420"/>
            <a:chOff x="1400883" y="4478698"/>
            <a:chExt cx="966427" cy="966427"/>
          </a:xfrm>
        </p:grpSpPr>
        <p:sp>
          <p:nvSpPr>
            <p:cNvPr id="19" name="椭圆 18"/>
            <p:cNvSpPr/>
            <p:nvPr>
              <p:custDataLst>
                <p:tags r:id="rId6"/>
              </p:custDataLst>
            </p:nvPr>
          </p:nvSpPr>
          <p:spPr>
            <a:xfrm>
              <a:off x="1400883" y="4478698"/>
              <a:ext cx="966427" cy="966427"/>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0" name="Oval 22"/>
            <p:cNvSpPr/>
            <p:nvPr>
              <p:custDataLst>
                <p:tags r:id="rId7"/>
              </p:custDataLst>
            </p:nvPr>
          </p:nvSpPr>
          <p:spPr>
            <a:xfrm>
              <a:off x="1667001" y="4762741"/>
              <a:ext cx="434190" cy="398339"/>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22" name="矩形 21"/>
          <p:cNvSpPr/>
          <p:nvPr>
            <p:custDataLst>
              <p:tags r:id="rId8"/>
            </p:custDataLst>
          </p:nvPr>
        </p:nvSpPr>
        <p:spPr bwMode="auto">
          <a:xfrm>
            <a:off x="6008370" y="2161540"/>
            <a:ext cx="2633980" cy="137096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6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（一）认识电阻元件</a:t>
            </a:r>
            <a:endParaRPr kumimoji="0" sz="16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电阻是电路中不可缺少的元件，是反映消耗电能这一物理现象的一个二端电路元件。</a:t>
            </a:r>
            <a:endPar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sp>
        <p:nvSpPr>
          <p:cNvPr id="23" name="矩形 22"/>
          <p:cNvSpPr/>
          <p:nvPr>
            <p:custDataLst>
              <p:tags r:id="rId9"/>
            </p:custDataLst>
          </p:nvPr>
        </p:nvSpPr>
        <p:spPr bwMode="auto">
          <a:xfrm>
            <a:off x="8870950" y="2151380"/>
            <a:ext cx="2687955" cy="169100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6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（二）电阻元件的伏安特性</a:t>
            </a:r>
            <a:endParaRPr kumimoji="0" sz="16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电流取为横坐标（或纵坐标），画出电压和电流的关系曲线，这条曲线称为该电阻元件的伏安特性曲线。</a:t>
            </a:r>
            <a:endPar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sp>
        <p:nvSpPr>
          <p:cNvPr id="3" name="文本框 2"/>
          <p:cNvSpPr txBox="1"/>
          <p:nvPr/>
        </p:nvSpPr>
        <p:spPr>
          <a:xfrm>
            <a:off x="3996690" y="428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一、电阻元件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53" presetClass="entr" presetSubtype="16"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96690" y="428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一、电阻元件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2" name="矩形 1"/>
          <p:cNvSpPr/>
          <p:nvPr/>
        </p:nvSpPr>
        <p:spPr bwMode="auto">
          <a:xfrm>
            <a:off x="1060450" y="1260475"/>
            <a:ext cx="10263505" cy="2168525"/>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1" i="0" u="none" strike="noStrike" kern="1200" cap="none" spc="0" normalizeH="0" baseline="0" noProof="0" dirty="0">
                <a:ln>
                  <a:noFill/>
                </a:ln>
                <a:solidFill>
                  <a:srgbClr val="41B366"/>
                </a:solidFill>
                <a:effectLst/>
                <a:uLnTx/>
                <a:uFillTx/>
                <a:latin typeface="黑体" panose="02010609060101010101" charset="-122"/>
                <a:ea typeface="黑体" panose="02010609060101010101" charset="-122"/>
                <a:cs typeface="+mn-ea"/>
                <a:sym typeface="+mn-lt"/>
              </a:rPr>
              <a:t>（一）认识电阻元件</a:t>
            </a:r>
            <a:endParaRPr kumimoji="0" b="1" i="0" u="none" strike="noStrike" kern="1200" cap="none" spc="0" normalizeH="0" baseline="0" noProof="0" dirty="0">
              <a:ln>
                <a:noFill/>
              </a:ln>
              <a:solidFill>
                <a:srgbClr val="41B366"/>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电阻是电路中不可缺少的元件，是反映消耗电能这一物理现象的一个二端电路元件。它是在不考虑其他电磁现象的情况下，仅考虑其电阻性质的理想元件。</a:t>
            </a:r>
            <a:endPar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电阻元件的性质可分为线性、非线性两种。在任何时刻，对于线性电阻元件，它两端的电压与其电流的关系服从欧姆定律，图形符号见图 1.3.4。</a:t>
            </a:r>
            <a:endPar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11" name="图片 10"/>
          <p:cNvPicPr>
            <a:picLocks noChangeAspect="1"/>
          </p:cNvPicPr>
          <p:nvPr/>
        </p:nvPicPr>
        <p:blipFill>
          <a:blip r:embed="rId1"/>
          <a:stretch>
            <a:fillRect/>
          </a:stretch>
        </p:blipFill>
        <p:spPr>
          <a:xfrm>
            <a:off x="2483485" y="3695700"/>
            <a:ext cx="6705600" cy="19431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矩形 15"/>
          <p:cNvSpPr/>
          <p:nvPr/>
        </p:nvSpPr>
        <p:spPr>
          <a:xfrm flipH="1">
            <a:off x="0" y="4160162"/>
            <a:ext cx="12192000" cy="2697838"/>
          </a:xfrm>
          <a:prstGeom prst="rect">
            <a:avLst/>
          </a:prstGeom>
          <a:blipFill dpi="0" rotWithShape="1">
            <a:blip r:embed="rId1"/>
            <a:srcRect/>
            <a:stretch>
              <a:fillRect l="-3291" t="-135496" r="-3291" b="-85613"/>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矩形 36"/>
          <p:cNvSpPr/>
          <p:nvPr/>
        </p:nvSpPr>
        <p:spPr>
          <a:xfrm>
            <a:off x="-10886" y="1633116"/>
            <a:ext cx="667752"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8" name="矩形 37"/>
          <p:cNvSpPr/>
          <p:nvPr/>
        </p:nvSpPr>
        <p:spPr>
          <a:xfrm>
            <a:off x="11759877" y="1010361"/>
            <a:ext cx="428541" cy="258374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39" name="组合 38"/>
          <p:cNvGrpSpPr/>
          <p:nvPr/>
        </p:nvGrpSpPr>
        <p:grpSpPr>
          <a:xfrm>
            <a:off x="7750628" y="3302055"/>
            <a:ext cx="3077029" cy="2697838"/>
            <a:chOff x="7750628" y="3302055"/>
            <a:chExt cx="3077029" cy="2697838"/>
          </a:xfrm>
        </p:grpSpPr>
        <p:sp>
          <p:nvSpPr>
            <p:cNvPr id="40" name="矩形 39"/>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文本框 40"/>
            <p:cNvSpPr txBox="1"/>
            <p:nvPr/>
          </p:nvSpPr>
          <p:spPr>
            <a:xfrm>
              <a:off x="8022173" y="3774865"/>
              <a:ext cx="2533938" cy="1754326"/>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CONTENTS</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2" name="矩形 41"/>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5" name="文本框 44"/>
          <p:cNvSpPr txBox="1"/>
          <p:nvPr/>
        </p:nvSpPr>
        <p:spPr>
          <a:xfrm>
            <a:off x="820420" y="895985"/>
            <a:ext cx="385127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任务一　认识直流电路</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8" name="文本框 47"/>
          <p:cNvSpPr txBox="1"/>
          <p:nvPr/>
        </p:nvSpPr>
        <p:spPr>
          <a:xfrm>
            <a:off x="820420" y="1723390"/>
            <a:ext cx="524573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任务三　熟悉直流电路中的负载</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1" name="文本框 50"/>
          <p:cNvSpPr txBox="1"/>
          <p:nvPr/>
        </p:nvSpPr>
        <p:spPr>
          <a:xfrm>
            <a:off x="6329680" y="895985"/>
            <a:ext cx="4008120"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任务二　熟悉直流电源</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4" name="文本框 53"/>
          <p:cNvSpPr txBox="1"/>
          <p:nvPr/>
        </p:nvSpPr>
        <p:spPr>
          <a:xfrm>
            <a:off x="6329680" y="1723390"/>
            <a:ext cx="474789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任务四　进行电阻电路的连接</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文本框 1"/>
          <p:cNvSpPr txBox="1"/>
          <p:nvPr/>
        </p:nvSpPr>
        <p:spPr>
          <a:xfrm>
            <a:off x="6329680" y="2594610"/>
            <a:ext cx="5430520"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任务六　熟悉直流电路的分析方法</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文本框 2"/>
          <p:cNvSpPr txBox="1"/>
          <p:nvPr/>
        </p:nvSpPr>
        <p:spPr>
          <a:xfrm>
            <a:off x="819785" y="2509520"/>
            <a:ext cx="503999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任务五　了解电路的工作状态</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0000">
                                          <p:cBhvr additive="base">
                                            <p:cTn id="7" dur="1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40000">
                                          <p:cBhvr additive="base">
                                            <p:cTn id="11" dur="1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1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500" fill="hold"/>
                                            <p:tgtEl>
                                              <p:spTgt spid="37"/>
                                            </p:tgtEl>
                                            <p:attrNameLst>
                                              <p:attrName>ppt_x</p:attrName>
                                            </p:attrNameLst>
                                          </p:cBhvr>
                                          <p:tavLst>
                                            <p:tav tm="0">
                                              <p:val>
                                                <p:strVal val="1+#ppt_w/2"/>
                                              </p:val>
                                            </p:tav>
                                            <p:tav tm="100000">
                                              <p:val>
                                                <p:strVal val="#ppt_x"/>
                                              </p:val>
                                            </p:tav>
                                          </p:tavLst>
                                        </p:anim>
                                        <p:anim calcmode="lin" valueType="num">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0-#ppt_w/2"/>
                                              </p:val>
                                            </p:tav>
                                            <p:tav tm="100000">
                                              <p:val>
                                                <p:strVal val="#ppt_x"/>
                                              </p:val>
                                            </p:tav>
                                          </p:tavLst>
                                        </p:anim>
                                        <p:anim calcmode="lin" valueType="num">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ppt_x"/>
                                              </p:val>
                                            </p:tav>
                                            <p:tav tm="100000">
                                              <p:val>
                                                <p:strVal val="#ppt_x"/>
                                              </p:val>
                                            </p:tav>
                                          </p:tavLst>
                                        </p:anim>
                                        <p:anim calcmode="lin" valueType="num">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96690" y="428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一、电阻元件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2" name="矩形 1"/>
          <p:cNvSpPr/>
          <p:nvPr/>
        </p:nvSpPr>
        <p:spPr bwMode="auto">
          <a:xfrm>
            <a:off x="1060450" y="1260475"/>
            <a:ext cx="10263505" cy="507746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当电压与电流为关联参考方向时，如图 1.3.4（a）所示，欧姆定律描述为</a:t>
            </a:r>
            <a:endPar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U</a:t>
            </a:r>
            <a:r>
              <a:rPr kumimoji="0" lang="en-US"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a:t>
            </a:r>
            <a:r>
              <a:rPr kumimoji="0"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IR</a:t>
            </a:r>
            <a:r>
              <a:rPr kumimoji="0" lang="en-US"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（1-3-1）</a:t>
            </a:r>
            <a:endParaRPr kumimoji="0" lang="en-US"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当电压与电流为非关联参考方向时，如图 1.3.4（b）所示，欧姆定律描述为</a:t>
            </a:r>
            <a:endPar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U </a:t>
            </a:r>
            <a:r>
              <a:rPr kumimoji="0" lang="en-US"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a:t>
            </a:r>
            <a:r>
              <a:rPr kumimoji="0"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IR</a:t>
            </a:r>
            <a:r>
              <a:rPr kumimoji="0" lang="en-US"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（1-3-2）</a:t>
            </a:r>
            <a:endParaRPr kumimoji="0" lang="en-US"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根据国际单位制（SI），式中 R 被称为电阻，单位为欧姆（Ω）。</a:t>
            </a:r>
            <a:endPar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非线性电阻元件的电流与其两端的电压是非线性关系</a:t>
            </a:r>
            <a:r>
              <a:rPr kumimoji="0" 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a:t>
            </a:r>
            <a:endParaRPr kumimoji="0" 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导体的电阻不仅和导体的材质有关，而且还和导体的尺寸有关。实验证明，同一材料导体的电阻和导体的截面积成反比，而和导体的长度成正比。也就是说，导体的截面积越大，电阻就越小；导体越长，电阻就越大。</a:t>
            </a:r>
            <a:endParaRPr kumimoji="0" 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为了方便计算，我们常常把电阻的倒数用电导 G 来表示，</a:t>
            </a:r>
            <a:endParaRPr kumimoji="0" 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a:t>
            </a:r>
            <a:r>
              <a:rPr kumimoji="0" lang="zh-CN"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（1-3-3）</a:t>
            </a:r>
            <a:endParaRPr kumimoji="0" 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即根据国际单位制（SI），电导 G 的单位为西门子（S）。</a:t>
            </a:r>
            <a:endParaRPr kumimoji="0" 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graphicFrame>
        <p:nvGraphicFramePr>
          <p:cNvPr id="5" name="对象 4">
            <a:hlinkClick r:id="" action="ppaction://ole?verb="/>
          </p:cNvPr>
          <p:cNvGraphicFramePr>
            <a:graphicFrameLocks noChangeAspect="1"/>
          </p:cNvGraphicFramePr>
          <p:nvPr/>
        </p:nvGraphicFramePr>
        <p:xfrm>
          <a:off x="4573270" y="5404485"/>
          <a:ext cx="647700" cy="558800"/>
        </p:xfrm>
        <a:graphic>
          <a:graphicData uri="http://schemas.openxmlformats.org/presentationml/2006/ole">
            <mc:AlternateContent xmlns:mc="http://schemas.openxmlformats.org/markup-compatibility/2006">
              <mc:Choice xmlns:v="urn:schemas-microsoft-com:vml" Requires="v">
                <p:oleObj spid="_x0000_s1025" name="" r:id="rId1" imgW="647700" imgH="558800" progId="Equation.KSEE3">
                  <p:embed/>
                </p:oleObj>
              </mc:Choice>
              <mc:Fallback>
                <p:oleObj name="" r:id="rId1" imgW="647700" imgH="558800" progId="Equation.KSEE3">
                  <p:embed/>
                  <p:pic>
                    <p:nvPicPr>
                      <p:cNvPr id="0" name="图片 1024"/>
                      <p:cNvPicPr/>
                      <p:nvPr/>
                    </p:nvPicPr>
                    <p:blipFill>
                      <a:blip r:embed="rId2"/>
                      <a:stretch>
                        <a:fillRect/>
                      </a:stretch>
                    </p:blipFill>
                    <p:spPr>
                      <a:xfrm>
                        <a:off x="4573270" y="5404485"/>
                        <a:ext cx="647700" cy="55880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96690" y="428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一、电阻元件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2" name="矩形 1"/>
          <p:cNvSpPr/>
          <p:nvPr/>
        </p:nvSpPr>
        <p:spPr bwMode="auto">
          <a:xfrm>
            <a:off x="951230" y="1419860"/>
            <a:ext cx="6323330" cy="3830955"/>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b="1" noProof="0" dirty="0">
                <a:ln>
                  <a:noFill/>
                </a:ln>
                <a:solidFill>
                  <a:srgbClr val="41B366"/>
                </a:solidFill>
                <a:effectLst/>
                <a:uLnTx/>
                <a:uFillTx/>
                <a:latin typeface="黑体" panose="02010609060101010101" charset="-122"/>
                <a:ea typeface="黑体" panose="02010609060101010101" charset="-122"/>
                <a:cs typeface="+mn-ea"/>
                <a:sym typeface="+mn-lt"/>
              </a:rPr>
              <a:t>（二）电阻元件的伏安特性</a:t>
            </a:r>
            <a:endParaRPr b="1" noProof="0" dirty="0">
              <a:ln>
                <a:noFill/>
              </a:ln>
              <a:solidFill>
                <a:srgbClr val="41B366"/>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对于线性电阻元件，其电路模型如图1.3.5 所示。</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如果把电阻元件的电压取为纵坐标（或横坐标），电流取为横坐标（或纵坐标），画出电压和电流的关系曲线，这条曲线称为该电阻元件的伏安特性曲线。</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根据公式（1-3-1）和（1-3-2）可知，</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线性电阻元件的伏安特性曲线是一条过原点的直线，元件上电压与元件中电流成正比，如图 1.3.6 所示。一般的电阻元件，均为线性电阻元件。</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6" name="图片 5"/>
          <p:cNvPicPr>
            <a:picLocks noChangeAspect="1"/>
          </p:cNvPicPr>
          <p:nvPr/>
        </p:nvPicPr>
        <p:blipFill>
          <a:blip r:embed="rId1"/>
          <a:stretch>
            <a:fillRect/>
          </a:stretch>
        </p:blipFill>
        <p:spPr>
          <a:xfrm>
            <a:off x="7616190" y="1419860"/>
            <a:ext cx="3747770" cy="2355215"/>
          </a:xfrm>
          <a:prstGeom prst="rect">
            <a:avLst/>
          </a:prstGeom>
        </p:spPr>
      </p:pic>
      <p:pic>
        <p:nvPicPr>
          <p:cNvPr id="7" name="图片 6"/>
          <p:cNvPicPr>
            <a:picLocks noChangeAspect="1"/>
          </p:cNvPicPr>
          <p:nvPr/>
        </p:nvPicPr>
        <p:blipFill>
          <a:blip r:embed="rId2"/>
          <a:stretch>
            <a:fillRect/>
          </a:stretch>
        </p:blipFill>
        <p:spPr>
          <a:xfrm>
            <a:off x="7792085" y="4026535"/>
            <a:ext cx="3236595" cy="221932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96690" y="428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一、电阻元件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2" name="矩形 1"/>
          <p:cNvSpPr/>
          <p:nvPr/>
        </p:nvSpPr>
        <p:spPr bwMode="auto">
          <a:xfrm>
            <a:off x="951230" y="1419860"/>
            <a:ext cx="10356215" cy="507746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b="1" noProof="0" dirty="0">
                <a:ln>
                  <a:noFill/>
                </a:ln>
                <a:solidFill>
                  <a:srgbClr val="41B366"/>
                </a:solidFill>
                <a:effectLst/>
                <a:uLnTx/>
                <a:uFillTx/>
                <a:latin typeface="黑体" panose="02010609060101010101" charset="-122"/>
                <a:ea typeface="黑体" panose="02010609060101010101" charset="-122"/>
                <a:cs typeface="+mn-ea"/>
                <a:sym typeface="+mn-lt"/>
              </a:rPr>
              <a:t>（三）电阻元件的电功率</a:t>
            </a:r>
            <a:endParaRPr b="1" noProof="0" dirty="0">
              <a:ln>
                <a:noFill/>
              </a:ln>
              <a:solidFill>
                <a:srgbClr val="41B366"/>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电阻元件在通电过程中要消耗电能，是一个耗能元件。电阻所吸收的功率为</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在直流电路中</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在直流电路中，电阻 R 是一个与电压 U、电流 I 无关的正实常数，由式（1-3-5）可知，功率 P 恒为非负值。这说明任何时刻电阻元件绝不可能发出电能，也就是说它吸取的电能全部转换成其他非电能量而被消耗掉或作为其他用途。所以，线性电阻元件不仅是无源元件，而且还是耗能元件，它总是消耗功率的。</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8" name="图片 7"/>
          <p:cNvPicPr>
            <a:picLocks noChangeAspect="1"/>
          </p:cNvPicPr>
          <p:nvPr/>
        </p:nvPicPr>
        <p:blipFill>
          <a:blip r:embed="rId1"/>
          <a:stretch>
            <a:fillRect/>
          </a:stretch>
        </p:blipFill>
        <p:spPr>
          <a:xfrm>
            <a:off x="2804795" y="2341880"/>
            <a:ext cx="6581775" cy="866775"/>
          </a:xfrm>
          <a:prstGeom prst="rect">
            <a:avLst/>
          </a:prstGeom>
        </p:spPr>
      </p:pic>
      <p:pic>
        <p:nvPicPr>
          <p:cNvPr id="10" name="图片 9"/>
          <p:cNvPicPr>
            <a:picLocks noChangeAspect="1"/>
          </p:cNvPicPr>
          <p:nvPr/>
        </p:nvPicPr>
        <p:blipFill>
          <a:blip r:embed="rId2"/>
          <a:stretch>
            <a:fillRect/>
          </a:stretch>
        </p:blipFill>
        <p:spPr>
          <a:xfrm>
            <a:off x="2987040" y="3531870"/>
            <a:ext cx="6398895" cy="74739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96690" y="428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一、电阻元件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2" name="矩形 1"/>
          <p:cNvSpPr/>
          <p:nvPr/>
        </p:nvSpPr>
        <p:spPr bwMode="auto">
          <a:xfrm>
            <a:off x="951230" y="1419860"/>
            <a:ext cx="10356215" cy="3415030"/>
          </a:xfrm>
          <a:prstGeom prst="rect">
            <a:avLst/>
          </a:prstGeom>
        </p:spPr>
        <p:txBody>
          <a:bodyPr wrap="square">
            <a:spAutoFit/>
            <a:scene3d>
              <a:camera prst="orthographicFront"/>
              <a:lightRig rig="threePt" dir="t"/>
            </a:scene3d>
            <a:sp3d contourW="12700"/>
          </a:bodyPr>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则 </a:t>
            </a:r>
            <a:r>
              <a:rPr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t</a:t>
            </a:r>
            <a:r>
              <a:rPr i="1"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1</a:t>
            </a:r>
            <a:r>
              <a:rPr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a:t>
            </a:r>
            <a:r>
              <a:rPr noProof="0" dirty="0">
                <a:ln>
                  <a:noFill/>
                </a:ln>
                <a:solidFill>
                  <a:prstClr val="black"/>
                </a:solidFill>
                <a:effectLst/>
                <a:uLnTx/>
                <a:uFillTx/>
                <a:latin typeface="黑体" panose="02010609060101010101" charset="-122"/>
                <a:ea typeface="黑体" panose="02010609060101010101" charset="-122"/>
                <a:cs typeface="+mn-ea"/>
                <a:sym typeface="+mn-lt"/>
              </a:rPr>
              <a:t>到</a:t>
            </a:r>
            <a:r>
              <a:rPr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a:t>
            </a:r>
            <a:r>
              <a:rPr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t</a:t>
            </a:r>
            <a:r>
              <a:rPr i="1"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2</a:t>
            </a:r>
            <a:r>
              <a:rPr noProof="0" dirty="0">
                <a:ln>
                  <a:noFill/>
                </a:ln>
                <a:solidFill>
                  <a:prstClr val="black"/>
                </a:solidFill>
                <a:effectLst/>
                <a:uLnTx/>
                <a:uFillTx/>
                <a:latin typeface="黑体" panose="02010609060101010101" charset="-122"/>
                <a:ea typeface="黑体" panose="02010609060101010101" charset="-122"/>
                <a:cs typeface="+mn-ea"/>
                <a:sym typeface="+mn-lt"/>
              </a:rPr>
              <a:t> 时间内，电阻元件吸收的能量 </a:t>
            </a:r>
            <a:r>
              <a:rPr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W </a:t>
            </a:r>
            <a:r>
              <a:rPr noProof="0" dirty="0">
                <a:ln>
                  <a:noFill/>
                </a:ln>
                <a:solidFill>
                  <a:prstClr val="black"/>
                </a:solidFill>
                <a:effectLst/>
                <a:uLnTx/>
                <a:uFillTx/>
                <a:latin typeface="黑体" panose="02010609060101010101" charset="-122"/>
                <a:ea typeface="黑体" panose="02010609060101010101" charset="-122"/>
                <a:cs typeface="+mn-ea"/>
                <a:sym typeface="+mn-lt"/>
              </a:rPr>
              <a:t>全部转化为热能。</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在直流电路中</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根据国际单位制（</a:t>
            </a:r>
            <a:r>
              <a:rPr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SI</a:t>
            </a:r>
            <a:r>
              <a:rPr noProof="0" dirty="0">
                <a:ln>
                  <a:noFill/>
                </a:ln>
                <a:solidFill>
                  <a:prstClr val="black"/>
                </a:solidFill>
                <a:effectLst/>
                <a:uLnTx/>
                <a:uFillTx/>
                <a:latin typeface="黑体" panose="02010609060101010101" charset="-122"/>
                <a:ea typeface="黑体" panose="02010609060101010101" charset="-122"/>
                <a:cs typeface="+mn-ea"/>
                <a:sym typeface="+mn-lt"/>
              </a:rPr>
              <a:t>），电能的单位是焦［耳］（</a:t>
            </a:r>
            <a:r>
              <a:rPr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J</a:t>
            </a:r>
            <a:r>
              <a:rPr noProof="0" dirty="0">
                <a:ln>
                  <a:noFill/>
                </a:ln>
                <a:solidFill>
                  <a:prstClr val="black"/>
                </a:solidFill>
                <a:effectLst/>
                <a:uLnTx/>
                <a:uFillTx/>
                <a:latin typeface="黑体" panose="02010609060101010101" charset="-122"/>
                <a:ea typeface="黑体" panose="02010609060101010101" charset="-122"/>
                <a:cs typeface="+mn-ea"/>
                <a:sym typeface="+mn-lt"/>
              </a:rPr>
              <a:t>），或千瓦时（</a:t>
            </a:r>
            <a:r>
              <a:rPr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kW · h</a:t>
            </a:r>
            <a:r>
              <a:rPr noProof="0" dirty="0">
                <a:ln>
                  <a:noFill/>
                </a:ln>
                <a:solidFill>
                  <a:prstClr val="black"/>
                </a:solidFill>
                <a:effectLst/>
                <a:uLnTx/>
                <a:uFillTx/>
                <a:latin typeface="黑体" panose="02010609060101010101" charset="-122"/>
                <a:ea typeface="黑体" panose="02010609060101010101" charset="-122"/>
                <a:cs typeface="+mn-ea"/>
                <a:sym typeface="+mn-lt"/>
              </a:rPr>
              <a:t>），简称为度。</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noProof="0" dirty="0">
                <a:ln>
                  <a:noFill/>
                </a:ln>
                <a:solidFill>
                  <a:prstClr val="black"/>
                </a:solidFill>
                <a:effectLst/>
                <a:uLnTx/>
                <a:uFillTx/>
                <a:latin typeface="黑体" panose="02010609060101010101" charset="-122"/>
                <a:ea typeface="黑体" panose="02010609060101010101" charset="-122"/>
                <a:cs typeface="+mn-ea"/>
                <a:sym typeface="+mn-lt"/>
              </a:rPr>
              <a:t>1 千瓦时是指功率为 1 kW 的电源（负载）在 1 h 内所输出（消耗）的电能。电功率用瓦特表测量，电能用瓦时表（电度表）测量。</a:t>
            </a:r>
            <a:endParaRPr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pic>
        <p:nvPicPr>
          <p:cNvPr id="5" name="图片 4"/>
          <p:cNvPicPr>
            <a:picLocks noChangeAspect="1"/>
          </p:cNvPicPr>
          <p:nvPr/>
        </p:nvPicPr>
        <p:blipFill>
          <a:blip r:embed="rId1"/>
          <a:stretch>
            <a:fillRect/>
          </a:stretch>
        </p:blipFill>
        <p:spPr>
          <a:xfrm>
            <a:off x="3451225" y="1854835"/>
            <a:ext cx="5367020" cy="654050"/>
          </a:xfrm>
          <a:prstGeom prst="rect">
            <a:avLst/>
          </a:prstGeom>
        </p:spPr>
      </p:pic>
      <p:pic>
        <p:nvPicPr>
          <p:cNvPr id="6" name="图片 5"/>
          <p:cNvPicPr>
            <a:picLocks noChangeAspect="1"/>
          </p:cNvPicPr>
          <p:nvPr/>
        </p:nvPicPr>
        <p:blipFill>
          <a:blip r:embed="rId2"/>
          <a:stretch>
            <a:fillRect/>
          </a:stretch>
        </p:blipFill>
        <p:spPr>
          <a:xfrm>
            <a:off x="3569335" y="2918460"/>
            <a:ext cx="5303520" cy="58610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二、电容元件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1" name="Text Placeholder 2"/>
          <p:cNvSpPr txBox="1"/>
          <p:nvPr/>
        </p:nvSpPr>
        <p:spPr>
          <a:xfrm>
            <a:off x="659130" y="1009015"/>
            <a:ext cx="10871200" cy="3369945"/>
          </a:xfrm>
          <a:prstGeom prst="rect">
            <a:avLst/>
          </a:prstGeom>
        </p:spPr>
        <p:txBody>
          <a:bodyPr vert="horz" wrap="square"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a:solidFill>
                  <a:srgbClr val="41B366"/>
                </a:solidFill>
                <a:effectLst>
                  <a:outerShdw blurRad="38100" dist="25400" dir="5400000" algn="ctr" rotWithShape="0">
                    <a:srgbClr val="6E747A">
                      <a:alpha val="43000"/>
                    </a:srgbClr>
                  </a:outerShdw>
                </a:effectLst>
                <a:uLnTx/>
                <a:uFillTx/>
                <a:latin typeface="方正宋三简体" panose="03000509000000000000" charset="-122"/>
                <a:ea typeface="方正宋三简体" panose="03000509000000000000" charset="-122"/>
                <a:cs typeface="+mn-ea"/>
                <a:sym typeface="+mn-lt"/>
              </a:rPr>
              <a:t>（一）认识电容元件</a:t>
            </a:r>
            <a:endParaRPr kumimoji="0" lang="zh-CN" altLang="en-US" sz="2000" b="1" i="0" u="none" strike="noStrike" kern="1200" cap="none" spc="0" normalizeH="0" baseline="0" noProof="0" dirty="0">
              <a:solidFill>
                <a:srgbClr val="41B366"/>
              </a:solidFill>
              <a:effectLst>
                <a:outerShdw blurRad="38100" dist="25400" dir="5400000" algn="ctr" rotWithShape="0">
                  <a:srgbClr val="6E747A">
                    <a:alpha val="43000"/>
                  </a:srgbClr>
                </a:outerShdw>
              </a:effectLst>
              <a:uLnTx/>
              <a:uFillTx/>
              <a:latin typeface="方正宋三简体" panose="03000509000000000000" charset="-122"/>
              <a:ea typeface="方正宋三简体" panose="03000509000000000000"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工程中，电容器应用极为广泛。电容器虽然品种和规格很多，但都是由两块金属极板间隔以不同的介质（如云母、绝缘纸、电解质等）组成的。</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50000"/>
              </a:lnSpc>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algn="just"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a:solidFill>
                  <a:srgbClr val="41B366"/>
                </a:solidFill>
                <a:effectLst>
                  <a:outerShdw blurRad="38100" dist="25400" dir="5400000" algn="ctr" rotWithShape="0">
                    <a:srgbClr val="6E747A">
                      <a:alpha val="43000"/>
                    </a:srgbClr>
                  </a:outerShdw>
                </a:effectLst>
                <a:uLnTx/>
                <a:uFillTx/>
                <a:latin typeface="方正宋三简体" panose="03000509000000000000" charset="-122"/>
                <a:ea typeface="方正宋三简体" panose="03000509000000000000" charset="-122"/>
                <a:cs typeface="+mn-ea"/>
                <a:sym typeface="+mn-lt"/>
              </a:rPr>
              <a:t>（二）电容元件的工作原理</a:t>
            </a:r>
            <a:endParaRPr kumimoji="0" lang="zh-CN" altLang="en-US" sz="2000" b="1" i="0" u="none" strike="noStrike" kern="1200" cap="none" spc="0" normalizeH="0" baseline="0" noProof="0" dirty="0">
              <a:solidFill>
                <a:srgbClr val="41B366"/>
              </a:solidFill>
              <a:effectLst>
                <a:outerShdw blurRad="38100" dist="25400" dir="5400000" algn="ctr" rotWithShape="0">
                  <a:srgbClr val="6E747A">
                    <a:alpha val="43000"/>
                  </a:srgbClr>
                </a:outerShdw>
              </a:effectLst>
              <a:uLnTx/>
              <a:uFillTx/>
              <a:latin typeface="方正宋三简体" panose="03000509000000000000" charset="-122"/>
              <a:ea typeface="方正宋三简体" panose="03000509000000000000"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当电容器两端接上电源时，电容器的两块金属极板上将各自聚集等量的异性电荷，极板间建立起电场并储存了电场能量；当切断电源时，电容器极板上聚集的电荷仍然存在，这就是电容器充电的过程。所以电容器是一种能够储存电场能量的实际电路元件，忽略介质损耗和漏电流的电容器称为理想电容元件。这样就可以用一个只储存电场能量的理想元件——电容元件作为模型。</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12" name="文本框 11"/>
          <p:cNvSpPr txBox="1"/>
          <p:nvPr/>
        </p:nvSpPr>
        <p:spPr>
          <a:xfrm>
            <a:off x="659130" y="4286885"/>
            <a:ext cx="5594985" cy="1753235"/>
          </a:xfrm>
          <a:prstGeom prst="rect">
            <a:avLst/>
          </a:prstGeom>
        </p:spPr>
        <p:txBody>
          <a:bodyPr wrap="square">
            <a:spAutoFit/>
          </a:bodyPr>
          <a:p>
            <a:pPr algn="just">
              <a:lnSpc>
                <a:spcPct val="150000"/>
              </a:lnSpc>
              <a:spcBef>
                <a:spcPts val="0"/>
              </a:spcBef>
              <a:spcAft>
                <a:spcPts val="0"/>
              </a:spcAft>
              <a:buClrTx/>
              <a:buSzTx/>
              <a:buFont typeface="Arial" panose="020B0604020202020204" pitchFamily="34" charset="0"/>
              <a:defRPr/>
            </a:pPr>
            <a:r>
              <a:rPr lang="zh-CN" altLang="en-US" sz="1800" noProof="0" dirty="0">
                <a:ln>
                  <a:noFill/>
                </a:ln>
                <a:solidFill>
                  <a:prstClr val="black"/>
                </a:solidFill>
                <a:effectLst/>
                <a:uLnTx/>
                <a:uFillTx/>
                <a:latin typeface="黑体" panose="02010609060101010101" charset="-122"/>
                <a:ea typeface="黑体" panose="02010609060101010101" charset="-122"/>
                <a:cs typeface="+mn-ea"/>
              </a:rPr>
              <a:t>线性电容元件是一个理想无源二端元件，它在电路中的图形符号如图 1.3.8 所示，</a:t>
            </a:r>
            <a:r>
              <a:rPr lang="zh-CN" altLang="en-US" sz="1800" i="1" noProof="0" dirty="0">
                <a:ln>
                  <a:noFill/>
                </a:ln>
                <a:solidFill>
                  <a:prstClr val="black"/>
                </a:solidFill>
                <a:effectLst/>
                <a:uLnTx/>
                <a:uFillTx/>
                <a:latin typeface="方正宋三简体" panose="03000509000000000000" charset="-122"/>
                <a:ea typeface="方正宋三简体" panose="03000509000000000000" charset="-122"/>
                <a:cs typeface="+mn-ea"/>
              </a:rPr>
              <a:t>C </a:t>
            </a:r>
            <a:r>
              <a:rPr lang="zh-CN" altLang="en-US" sz="1800" noProof="0" dirty="0">
                <a:ln>
                  <a:noFill/>
                </a:ln>
                <a:solidFill>
                  <a:prstClr val="black"/>
                </a:solidFill>
                <a:effectLst/>
                <a:uLnTx/>
                <a:uFillTx/>
                <a:latin typeface="黑体" panose="02010609060101010101" charset="-122"/>
                <a:ea typeface="黑体" panose="02010609060101010101" charset="-122"/>
                <a:cs typeface="+mn-ea"/>
              </a:rPr>
              <a:t>称为电容元件 的电容，单位是法拉（F），</a:t>
            </a:r>
            <a:r>
              <a:rPr lang="zh-CN" altLang="en-US" sz="1800" i="1" noProof="0" dirty="0">
                <a:ln>
                  <a:noFill/>
                </a:ln>
                <a:solidFill>
                  <a:prstClr val="black"/>
                </a:solidFill>
                <a:effectLst/>
                <a:uLnTx/>
                <a:uFillTx/>
                <a:latin typeface="方正宋三简体" panose="03000509000000000000" charset="-122"/>
                <a:ea typeface="方正宋三简体" panose="03000509000000000000" charset="-122"/>
                <a:cs typeface="+mn-ea"/>
              </a:rPr>
              <a:t>u </a:t>
            </a:r>
            <a:r>
              <a:rPr lang="zh-CN" altLang="en-US" sz="1800" noProof="0" dirty="0">
                <a:ln>
                  <a:noFill/>
                </a:ln>
                <a:solidFill>
                  <a:prstClr val="black"/>
                </a:solidFill>
                <a:effectLst/>
                <a:uLnTx/>
                <a:uFillTx/>
                <a:latin typeface="黑体" panose="02010609060101010101" charset="-122"/>
                <a:ea typeface="黑体" panose="02010609060101010101" charset="-122"/>
                <a:cs typeface="+mn-ea"/>
              </a:rPr>
              <a:t>为两端变化的电压，</a:t>
            </a:r>
            <a:r>
              <a:rPr lang="zh-CN" altLang="en-US" sz="1800" i="1" noProof="0" dirty="0">
                <a:ln>
                  <a:noFill/>
                </a:ln>
                <a:solidFill>
                  <a:prstClr val="black"/>
                </a:solidFill>
                <a:effectLst/>
                <a:uLnTx/>
                <a:uFillTx/>
                <a:latin typeface="方正宋三简体" panose="03000509000000000000" charset="-122"/>
                <a:ea typeface="方正宋三简体" panose="03000509000000000000" charset="-122"/>
                <a:cs typeface="+mn-ea"/>
              </a:rPr>
              <a:t>i </a:t>
            </a:r>
            <a:r>
              <a:rPr lang="zh-CN" altLang="en-US" sz="1800" noProof="0" dirty="0">
                <a:ln>
                  <a:noFill/>
                </a:ln>
                <a:solidFill>
                  <a:prstClr val="black"/>
                </a:solidFill>
                <a:effectLst/>
                <a:uLnTx/>
                <a:uFillTx/>
                <a:latin typeface="黑体" panose="02010609060101010101" charset="-122"/>
                <a:ea typeface="黑体" panose="02010609060101010101" charset="-122"/>
                <a:cs typeface="+mn-ea"/>
              </a:rPr>
              <a:t>为两端变化的电流，即交流电压电流的瞬时值。</a:t>
            </a:r>
            <a:endParaRPr lang="zh-CN" altLang="en-US" sz="1800" noProof="0" dirty="0">
              <a:ln>
                <a:noFill/>
              </a:ln>
              <a:solidFill>
                <a:prstClr val="black"/>
              </a:solidFill>
              <a:effectLst/>
              <a:uLnTx/>
              <a:uFillTx/>
              <a:latin typeface="黑体" panose="02010609060101010101" charset="-122"/>
              <a:ea typeface="黑体" panose="02010609060101010101" charset="-122"/>
              <a:cs typeface="+mn-ea"/>
            </a:endParaRPr>
          </a:p>
        </p:txBody>
      </p:sp>
      <p:pic>
        <p:nvPicPr>
          <p:cNvPr id="26" name="图片 25"/>
          <p:cNvPicPr>
            <a:picLocks noChangeAspect="1"/>
          </p:cNvPicPr>
          <p:nvPr/>
        </p:nvPicPr>
        <p:blipFill>
          <a:blip r:embed="rId1"/>
          <a:stretch>
            <a:fillRect/>
          </a:stretch>
        </p:blipFill>
        <p:spPr>
          <a:xfrm>
            <a:off x="7264400" y="4286885"/>
            <a:ext cx="3359785" cy="1510665"/>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二、电容元件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1" name="Text Placeholder 2"/>
          <p:cNvSpPr txBox="1"/>
          <p:nvPr/>
        </p:nvSpPr>
        <p:spPr>
          <a:xfrm>
            <a:off x="659130" y="1009015"/>
            <a:ext cx="10871200" cy="4524375"/>
          </a:xfrm>
          <a:prstGeom prst="rect">
            <a:avLst/>
          </a:prstGeom>
        </p:spPr>
        <p:txBody>
          <a:bodyPr vert="horz" wrap="square"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a:solidFill>
                  <a:srgbClr val="41B366"/>
                </a:solidFill>
                <a:effectLst>
                  <a:outerShdw blurRad="38100" dist="25400" dir="5400000" algn="ctr" rotWithShape="0">
                    <a:srgbClr val="6E747A">
                      <a:alpha val="43000"/>
                    </a:srgbClr>
                  </a:outerShdw>
                </a:effectLst>
                <a:uLnTx/>
                <a:uFillTx/>
                <a:latin typeface="方正宋三简体" panose="03000509000000000000" charset="-122"/>
                <a:ea typeface="方正宋三简体" panose="03000509000000000000" charset="-122"/>
                <a:cs typeface="+mn-ea"/>
                <a:sym typeface="+mn-lt"/>
              </a:rPr>
              <a:t>（三）电容元件的电路模型</a:t>
            </a:r>
            <a:endParaRPr kumimoji="0" lang="zh-CN" altLang="en-US" sz="2000" b="1" i="0" u="none" strike="noStrike" kern="1200" cap="none" spc="0" normalizeH="0" baseline="0" noProof="0" dirty="0">
              <a:solidFill>
                <a:srgbClr val="41B366"/>
              </a:solidFill>
              <a:effectLst>
                <a:outerShdw blurRad="38100" dist="25400" dir="5400000" algn="ctr" rotWithShape="0">
                  <a:srgbClr val="6E747A">
                    <a:alpha val="43000"/>
                  </a:srgbClr>
                </a:outerShdw>
              </a:effectLst>
              <a:uLnTx/>
              <a:uFillTx/>
              <a:latin typeface="方正宋三简体" panose="03000509000000000000" charset="-122"/>
              <a:ea typeface="方正宋三简体" panose="03000509000000000000"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电容元件作为储能元件能够储存电场能量，其电路模型如图 1.3.9 所示。</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当电容元件极板间的电压 u 变化时，极板上的电荷量 q 也随着改变，于是电容元件电路中出现电流 i。如指定电流参考方向为流进正极板，即与电压 u 的参考方向一致，如图 1.3.9（a）所示，则电流</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pic>
        <p:nvPicPr>
          <p:cNvPr id="2" name="图片 1"/>
          <p:cNvPicPr>
            <a:picLocks noChangeAspect="1"/>
          </p:cNvPicPr>
          <p:nvPr/>
        </p:nvPicPr>
        <p:blipFill>
          <a:blip r:embed="rId1"/>
          <a:stretch>
            <a:fillRect/>
          </a:stretch>
        </p:blipFill>
        <p:spPr>
          <a:xfrm>
            <a:off x="3885565" y="2188845"/>
            <a:ext cx="4118610" cy="2386965"/>
          </a:xfrm>
          <a:prstGeom prst="rect">
            <a:avLst/>
          </a:prstGeom>
        </p:spPr>
      </p:pic>
      <p:pic>
        <p:nvPicPr>
          <p:cNvPr id="3" name="图片 2"/>
          <p:cNvPicPr>
            <a:picLocks noChangeAspect="1"/>
          </p:cNvPicPr>
          <p:nvPr/>
        </p:nvPicPr>
        <p:blipFill>
          <a:blip r:embed="rId2"/>
          <a:stretch>
            <a:fillRect/>
          </a:stretch>
        </p:blipFill>
        <p:spPr>
          <a:xfrm>
            <a:off x="2320925" y="5655945"/>
            <a:ext cx="7105650" cy="7620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二、电容元件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1" name="Text Placeholder 2"/>
          <p:cNvSpPr txBox="1"/>
          <p:nvPr/>
        </p:nvSpPr>
        <p:spPr>
          <a:xfrm>
            <a:off x="659130" y="1009015"/>
            <a:ext cx="10871200" cy="4986020"/>
          </a:xfrm>
          <a:prstGeom prst="rect">
            <a:avLst/>
          </a:prstGeom>
        </p:spPr>
        <p:txBody>
          <a:bodyPr vert="horz" wrap="square"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式（1-3-9）指出：任何时刻，线性电容元件中的电流与该时刻电压的变化率成正比。由于设 </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u</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i</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关联，</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（1）当</a:t>
            </a:r>
            <a:r>
              <a:rPr kumimoji="0" lang="en-US" altLang="zh-CN"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时，则 </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i</a:t>
            </a:r>
            <a:r>
              <a:rPr kumimoji="0" lang="zh-CN" altLang="en-US"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&gt; 0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，电流的实际方向与参考方向一致，电流从电容的正极流入，给电容增加电荷，电容处于充电状态；</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（2）当</a:t>
            </a:r>
            <a:r>
              <a:rPr kumimoji="0" lang="en-US" altLang="zh-CN"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a:t>
            </a:r>
            <a:r>
              <a:rPr kumimoji="0" lang="en-US" altLang="zh-CN"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时，则</a:t>
            </a:r>
            <a:r>
              <a:rPr lang="zh-CN" altLang="en-US"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i</a:t>
            </a:r>
            <a:r>
              <a:rPr lang="zh-CN" altLang="en-US" sz="1800" i="1"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a:t>
            </a:r>
            <a:r>
              <a:rPr lang="zh-CN" altLang="en-US"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&lt;</a:t>
            </a:r>
            <a:r>
              <a:rPr lang="zh-CN" altLang="en-US"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0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，电流的实际方向与参考方向相反，电流从电容的正极流出，使电容减少电荷，电容处于放电状态；</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（3）当</a:t>
            </a:r>
            <a:r>
              <a:rPr kumimoji="0" lang="en-US" altLang="zh-CN"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时，则 </a:t>
            </a:r>
            <a:r>
              <a:rPr lang="zh-CN" altLang="en-US"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i</a:t>
            </a:r>
            <a:r>
              <a:rPr lang="zh-CN" altLang="en-US" sz="1800" i="1"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a:t>
            </a:r>
            <a:r>
              <a:rPr lang="zh-CN" altLang="en-US"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&lt;=</a:t>
            </a:r>
            <a:r>
              <a:rPr lang="zh-CN" altLang="en-US"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，说明电容元件的两端电压恒定不变，通过电容的电流为零，电容处于开路状态。在直流电路中，电容上即使有电压，但 i = 0 ，相当于开路（电路工作状态），故电容元件有隔断直流（简称隔直）的作用。</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graphicFrame>
        <p:nvGraphicFramePr>
          <p:cNvPr id="5" name="对象 4">
            <a:hlinkClick r:id="" action="ppaction://ole?verb="/>
          </p:cNvPr>
          <p:cNvGraphicFramePr>
            <a:graphicFrameLocks noChangeAspect="1"/>
          </p:cNvGraphicFramePr>
          <p:nvPr/>
        </p:nvGraphicFramePr>
        <p:xfrm>
          <a:off x="1532890" y="1766570"/>
          <a:ext cx="660400" cy="558800"/>
        </p:xfrm>
        <a:graphic>
          <a:graphicData uri="http://schemas.openxmlformats.org/presentationml/2006/ole">
            <mc:AlternateContent xmlns:mc="http://schemas.openxmlformats.org/markup-compatibility/2006">
              <mc:Choice xmlns:v="urn:schemas-microsoft-com:vml" Requires="v">
                <p:oleObj spid="_x0000_s2049" name="" r:id="rId1" imgW="660400" imgH="558800" progId="Equation.KSEE3">
                  <p:embed/>
                </p:oleObj>
              </mc:Choice>
              <mc:Fallback>
                <p:oleObj name="" r:id="rId1" imgW="660400" imgH="558800" progId="Equation.KSEE3">
                  <p:embed/>
                  <p:pic>
                    <p:nvPicPr>
                      <p:cNvPr id="0" name="图片 2048"/>
                      <p:cNvPicPr/>
                      <p:nvPr/>
                    </p:nvPicPr>
                    <p:blipFill>
                      <a:blip r:embed="rId2"/>
                      <a:stretch>
                        <a:fillRect/>
                      </a:stretch>
                    </p:blipFill>
                    <p:spPr>
                      <a:xfrm>
                        <a:off x="1532890" y="1766570"/>
                        <a:ext cx="660400" cy="55880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532890" y="3358515"/>
          <a:ext cx="660400" cy="558800"/>
        </p:xfrm>
        <a:graphic>
          <a:graphicData uri="http://schemas.openxmlformats.org/presentationml/2006/ole">
            <mc:AlternateContent xmlns:mc="http://schemas.openxmlformats.org/markup-compatibility/2006">
              <mc:Choice xmlns:v="urn:schemas-microsoft-com:vml" Requires="v">
                <p:oleObj spid="_x0000_s2" name="" r:id="rId3" imgW="660400" imgH="558800" progId="Equation.KSEE3">
                  <p:embed/>
                </p:oleObj>
              </mc:Choice>
              <mc:Fallback>
                <p:oleObj name="" r:id="rId3" imgW="660400" imgH="558800" progId="Equation.KSEE3">
                  <p:embed/>
                  <p:pic>
                    <p:nvPicPr>
                      <p:cNvPr id="0" name="图片 2048"/>
                      <p:cNvPicPr/>
                      <p:nvPr/>
                    </p:nvPicPr>
                    <p:blipFill>
                      <a:blip r:embed="rId4"/>
                      <a:stretch>
                        <a:fillRect/>
                      </a:stretch>
                    </p:blipFill>
                    <p:spPr>
                      <a:xfrm>
                        <a:off x="1532890" y="3358515"/>
                        <a:ext cx="660400" cy="55880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1532890" y="4570095"/>
          <a:ext cx="660400" cy="558800"/>
        </p:xfrm>
        <a:graphic>
          <a:graphicData uri="http://schemas.openxmlformats.org/presentationml/2006/ole">
            <mc:AlternateContent xmlns:mc="http://schemas.openxmlformats.org/markup-compatibility/2006">
              <mc:Choice xmlns:v="urn:schemas-microsoft-com:vml" Requires="v">
                <p:oleObj spid="_x0000_s8" name="" r:id="rId5" imgW="660400" imgH="558800" progId="Equation.KSEE3">
                  <p:embed/>
                </p:oleObj>
              </mc:Choice>
              <mc:Fallback>
                <p:oleObj name="" r:id="rId5" imgW="660400" imgH="558800" progId="Equation.KSEE3">
                  <p:embed/>
                  <p:pic>
                    <p:nvPicPr>
                      <p:cNvPr id="0" name="图片 2048"/>
                      <p:cNvPicPr/>
                      <p:nvPr/>
                    </p:nvPicPr>
                    <p:blipFill>
                      <a:blip r:embed="rId6"/>
                      <a:stretch>
                        <a:fillRect/>
                      </a:stretch>
                    </p:blipFill>
                    <p:spPr>
                      <a:xfrm>
                        <a:off x="1532890" y="4570095"/>
                        <a:ext cx="660400" cy="55880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二、电容元件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1" name="Text Placeholder 2"/>
          <p:cNvSpPr txBox="1"/>
          <p:nvPr/>
        </p:nvSpPr>
        <p:spPr>
          <a:xfrm>
            <a:off x="659130" y="1009015"/>
            <a:ext cx="10871200" cy="5770880"/>
          </a:xfrm>
          <a:prstGeom prst="rect">
            <a:avLst/>
          </a:prstGeom>
        </p:spPr>
        <p:txBody>
          <a:bodyPr vert="horz" wrap="square"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a:solidFill>
                  <a:srgbClr val="41B366"/>
                </a:solidFill>
                <a:effectLst>
                  <a:outerShdw blurRad="38100" dist="25400" dir="5400000" algn="ctr" rotWithShape="0">
                    <a:srgbClr val="6E747A">
                      <a:alpha val="43000"/>
                    </a:srgbClr>
                  </a:outerShdw>
                </a:effectLst>
                <a:uLnTx/>
                <a:uFillTx/>
                <a:latin typeface="方正宋三简体" panose="03000509000000000000" charset="-122"/>
                <a:ea typeface="方正宋三简体" panose="03000509000000000000" charset="-122"/>
                <a:cs typeface="+mn-ea"/>
                <a:sym typeface="+mn-lt"/>
              </a:rPr>
              <a:t>（四）电容元件的电场能量</a:t>
            </a:r>
            <a:endParaRPr kumimoji="0" lang="zh-CN" altLang="en-US" sz="2000" b="1" i="0" u="none" strike="noStrike" kern="1200" cap="none" spc="0" normalizeH="0" baseline="0" noProof="0" dirty="0">
              <a:solidFill>
                <a:srgbClr val="41B366"/>
              </a:solidFill>
              <a:effectLst>
                <a:outerShdw blurRad="38100" dist="25400" dir="5400000" algn="ctr" rotWithShape="0">
                  <a:srgbClr val="6E747A">
                    <a:alpha val="43000"/>
                  </a:srgbClr>
                </a:outerShdw>
              </a:effectLst>
              <a:uLnTx/>
              <a:uFillTx/>
              <a:latin typeface="方正宋三简体" panose="03000509000000000000" charset="-122"/>
              <a:ea typeface="方正宋三简体" panose="03000509000000000000"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从电容的充、放电的过程可知，电容是一个储能元件，在充电过程中吸收能量，在放电过程中释放能量。在电压和电流的关联参考方向下，线性电容元件吸收的功率为</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从 </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t</a:t>
            </a:r>
            <a:r>
              <a:rPr kumimoji="0" lang="zh-CN" altLang="en-US"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a:t>
            </a:r>
            <a:r>
              <a:rPr kumimoji="0" lang="zh-CN" altLang="en-US" sz="1800" b="0" i="0"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到</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t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时间内，电容元件吸收的电能为</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电容元件储存的电场能量等于电容元件在任意时刻</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t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和起始时刻 </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t</a:t>
            </a:r>
            <a:r>
              <a:rPr kumimoji="0" lang="zh-CN" altLang="en-US"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的电场能量之差。选取</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t</a:t>
            </a:r>
            <a:r>
              <a:rPr kumimoji="0" lang="zh-CN" altLang="en-US"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为电压等于零的时刻，即有</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u(t</a:t>
            </a:r>
            <a:r>
              <a:rPr kumimoji="0" lang="en-US" altLang="zh-CN"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，电容处于未充电状态，电场能量为零，则从 </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t</a:t>
            </a:r>
            <a:r>
              <a:rPr kumimoji="0" lang="zh-CN" altLang="en-US"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 到 </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t </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时间内，电容元件储存的电场能量为</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从上式中可以看出，电容元件在某一时刻的储能只与当时的电压值有关。</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pic>
        <p:nvPicPr>
          <p:cNvPr id="5" name="图片 4"/>
          <p:cNvPicPr>
            <a:picLocks noChangeAspect="1"/>
          </p:cNvPicPr>
          <p:nvPr/>
        </p:nvPicPr>
        <p:blipFill>
          <a:blip r:embed="rId1"/>
          <a:stretch>
            <a:fillRect/>
          </a:stretch>
        </p:blipFill>
        <p:spPr>
          <a:xfrm>
            <a:off x="2962910" y="2291080"/>
            <a:ext cx="6629400" cy="704850"/>
          </a:xfrm>
          <a:prstGeom prst="rect">
            <a:avLst/>
          </a:prstGeom>
        </p:spPr>
      </p:pic>
      <p:pic>
        <p:nvPicPr>
          <p:cNvPr id="6" name="图片 5"/>
          <p:cNvPicPr>
            <a:picLocks noChangeAspect="1"/>
          </p:cNvPicPr>
          <p:nvPr/>
        </p:nvPicPr>
        <p:blipFill>
          <a:blip r:embed="rId2"/>
          <a:stretch>
            <a:fillRect/>
          </a:stretch>
        </p:blipFill>
        <p:spPr>
          <a:xfrm>
            <a:off x="1664335" y="3429000"/>
            <a:ext cx="9448800" cy="800100"/>
          </a:xfrm>
          <a:prstGeom prst="rect">
            <a:avLst/>
          </a:prstGeom>
        </p:spPr>
      </p:pic>
      <p:pic>
        <p:nvPicPr>
          <p:cNvPr id="7" name="图片 6"/>
          <p:cNvPicPr>
            <a:picLocks noChangeAspect="1"/>
          </p:cNvPicPr>
          <p:nvPr/>
        </p:nvPicPr>
        <p:blipFill>
          <a:blip r:embed="rId3"/>
          <a:stretch>
            <a:fillRect/>
          </a:stretch>
        </p:blipFill>
        <p:spPr>
          <a:xfrm>
            <a:off x="3716020" y="5165090"/>
            <a:ext cx="6374765" cy="69342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二、电容元件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1" name="Text Placeholder 2"/>
          <p:cNvSpPr txBox="1"/>
          <p:nvPr/>
        </p:nvSpPr>
        <p:spPr>
          <a:xfrm>
            <a:off x="881380" y="1514475"/>
            <a:ext cx="5892165" cy="4570095"/>
          </a:xfrm>
          <a:prstGeom prst="rect">
            <a:avLst/>
          </a:prstGeom>
        </p:spPr>
        <p:txBody>
          <a:bodyPr vert="horz" wrap="square"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电容元件充电时，</a:t>
            </a:r>
            <a:r>
              <a:rPr kumimoji="0" lang="en-US" altLang="zh-CN" sz="1800" b="0"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u(t) </a:t>
            </a:r>
            <a:r>
              <a:rPr kumimoji="0" lang="en-US" altLang="zh-CN" sz="1800" b="0"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&gt;</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a:t>
            </a:r>
            <a:r>
              <a:rPr kumimoji="0" lang="en-US" altLang="zh-CN" sz="1800" b="0"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u(t</a:t>
            </a:r>
            <a:r>
              <a:rPr kumimoji="0" lang="en-US" altLang="zh-CN"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)W</a:t>
            </a:r>
            <a:r>
              <a:rPr kumimoji="0" lang="en-US" altLang="zh-CN"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 </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(t)&gt; W</a:t>
            </a:r>
            <a:r>
              <a:rPr kumimoji="0" lang="en-US" altLang="zh-CN"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 </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(t</a:t>
            </a:r>
            <a:r>
              <a:rPr kumimoji="0" lang="en-US" altLang="zh-CN"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W</a:t>
            </a:r>
            <a:r>
              <a:rPr kumimoji="0" lang="en-US" altLang="zh-CN" sz="1800"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  </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&gt; 0</a:t>
            </a:r>
            <a:r>
              <a:rPr kumimoji="0" lang="zh-CN" altLang="en-US"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电容元件吸收能量，并全部转换成电场能量；电容元件放电时</a:t>
            </a:r>
            <a:r>
              <a:rPr lang="en-US" altLang="zh-CN" sz="18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u(t) </a:t>
            </a:r>
            <a:r>
              <a:rPr lang="en-US" altLang="zh-CN" sz="18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&lt;</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 </a:t>
            </a:r>
            <a:r>
              <a:rPr lang="en-US" altLang="zh-CN" sz="18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u(t</a:t>
            </a:r>
            <a:r>
              <a:rPr lang="en-US" altLang="zh-CN" sz="1800" i="1"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a:t>
            </a:r>
            <a:r>
              <a:rPr lang="zh-CN" altLang="en-US" sz="1800" noProof="0" dirty="0">
                <a:ln>
                  <a:noFill/>
                </a:ln>
                <a:solidFill>
                  <a:prstClr val="black"/>
                </a:solidFill>
                <a:effectLst/>
                <a:uLnTx/>
                <a:uFillTx/>
                <a:latin typeface="黑体" panose="02010609060101010101" charset="-122"/>
                <a:ea typeface="黑体" panose="02010609060101010101" charset="-122"/>
                <a:cs typeface="+mn-ea"/>
                <a:sym typeface="+mn-lt"/>
              </a:rPr>
              <a:t>，</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W</a:t>
            </a:r>
            <a:r>
              <a:rPr lang="en-US" altLang="zh-CN" sz="1800" i="1"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 </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(t) &lt; W</a:t>
            </a:r>
            <a:r>
              <a:rPr lang="en-US" altLang="zh-CN" sz="1800" i="1"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 </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(t</a:t>
            </a:r>
            <a:r>
              <a:rPr lang="en-US" altLang="zh-CN" sz="1800" i="1"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0</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a:t>
            </a:r>
            <a:r>
              <a:rPr lang="zh-CN" altLang="en-US" sz="1800" noProof="0" dirty="0">
                <a:ln>
                  <a:noFill/>
                </a:ln>
                <a:solidFill>
                  <a:prstClr val="black"/>
                </a:solidFill>
                <a:effectLst/>
                <a:uLnTx/>
                <a:uFillTx/>
                <a:latin typeface="黑体" panose="02010609060101010101" charset="-122"/>
                <a:ea typeface="黑体" panose="02010609060101010101" charset="-122"/>
                <a:cs typeface="+mn-ea"/>
                <a:sym typeface="+mn-lt"/>
              </a:rPr>
              <a:t>，</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W</a:t>
            </a:r>
            <a:r>
              <a:rPr lang="en-US" altLang="zh-CN" sz="1800" i="1" baseline="-2500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  </a:t>
            </a:r>
            <a:r>
              <a:rPr lang="en-US" altLang="zh-CN" sz="1800" i="1"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&lt;0</a:t>
            </a:r>
            <a:r>
              <a:rPr lang="zh-CN" altLang="en-US" sz="1800" noProof="0" dirty="0">
                <a:ln>
                  <a:noFill/>
                </a:ln>
                <a:solidFill>
                  <a:prstClr val="black"/>
                </a:solidFill>
                <a:effectLst/>
                <a:uLnTx/>
                <a:uFillTx/>
                <a:latin typeface="黑体" panose="02010609060101010101" charset="-122"/>
                <a:ea typeface="黑体" panose="02010609060101010101" charset="-122"/>
                <a:cs typeface="+mn-ea"/>
                <a:sym typeface="+mn-lt"/>
              </a:rPr>
              <a:t>，</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容元件释放电场能量。由上可知，若电容元件原先没有充电，则它在充电时吸取并储存起来的能量一定又在放电完毕时全部释放，它并不消耗能量。所以，电容元件是一种储能元件。同时，电容元件也不会释放出多于它所吸收或储存的能量，因此它又是一种无源元件。</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为了叙述方便，把线性电容元件简称为电容。所以，“电容”这个术语以及它的相应符号</a:t>
            </a:r>
            <a:r>
              <a:rPr kumimoji="0" lang="en-US" altLang="zh-CN" sz="1800"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mn-ea"/>
                <a:sym typeface="+mn-lt"/>
              </a:rPr>
              <a:t>C</a:t>
            </a: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，一方面表示一个电容元件，另一方面表示这个元件的参数。</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pic>
        <p:nvPicPr>
          <p:cNvPr id="2" name="图片 1"/>
          <p:cNvPicPr>
            <a:picLocks noChangeAspect="1"/>
          </p:cNvPicPr>
          <p:nvPr/>
        </p:nvPicPr>
        <p:blipFill>
          <a:blip r:embed="rId1"/>
          <a:stretch>
            <a:fillRect/>
          </a:stretch>
        </p:blipFill>
        <p:spPr>
          <a:xfrm>
            <a:off x="7454900" y="2282825"/>
            <a:ext cx="4063365" cy="2329815"/>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二、电容元件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1" name="Text Placeholder 2"/>
          <p:cNvSpPr txBox="1"/>
          <p:nvPr/>
        </p:nvSpPr>
        <p:spPr>
          <a:xfrm>
            <a:off x="871855" y="1369060"/>
            <a:ext cx="4642485" cy="4616450"/>
          </a:xfrm>
          <a:prstGeom prst="rect">
            <a:avLst/>
          </a:prstGeom>
        </p:spPr>
        <p:txBody>
          <a:bodyPr vert="horz" wrap="square"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a:solidFill>
                  <a:srgbClr val="41B366"/>
                </a:solidFill>
                <a:effectLst>
                  <a:outerShdw blurRad="38100" dist="25400" dir="5400000" algn="ctr" rotWithShape="0">
                    <a:srgbClr val="6E747A">
                      <a:alpha val="43000"/>
                    </a:srgbClr>
                  </a:outerShdw>
                </a:effectLst>
                <a:uLnTx/>
                <a:uFillTx/>
                <a:latin typeface="方正宋三简体" panose="03000509000000000000" charset="-122"/>
                <a:ea typeface="方正宋三简体" panose="03000509000000000000" charset="-122"/>
                <a:cs typeface="+mn-ea"/>
                <a:sym typeface="+mn-lt"/>
              </a:rPr>
              <a:t>（五）电容元件的电容效应</a:t>
            </a:r>
            <a:endParaRPr kumimoji="0" lang="zh-CN" altLang="en-US" sz="2000" b="1" i="0" u="none" strike="noStrike" kern="1200" cap="none" spc="0" normalizeH="0" baseline="0" noProof="0" dirty="0">
              <a:solidFill>
                <a:srgbClr val="41B366"/>
              </a:solidFill>
              <a:effectLst>
                <a:outerShdw blurRad="38100" dist="25400" dir="5400000" algn="ctr" rotWithShape="0">
                  <a:srgbClr val="6E747A">
                    <a:alpha val="43000"/>
                  </a:srgbClr>
                </a:outerShdw>
              </a:effectLst>
              <a:uLnTx/>
              <a:uFillTx/>
              <a:latin typeface="方正宋三简体" panose="03000509000000000000" charset="-122"/>
              <a:ea typeface="方正宋三简体" panose="03000509000000000000"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rPr>
              <a:t>电容器是为了获得一定大小的电容而特意制成的元件。但是，电容的效应在许多场合也存在。如一对架空输电线之间就有电容，因为一对输电线可视作电容的两个极板，输电线之间的空气则为电容极板间的介质，这就相当于电容器的作用。又如晶体三极管的发射极、基极和集电极之间也存在着电容。就是一只电感线圈，各线匝之间也都有电容，不过这种所谓的匝间电容是很小的，当线圈中电流和电压随时间变化不快时，其电容效应可略去不计。</a:t>
            </a:r>
            <a:endParaRPr kumimoji="0" lang="zh-CN" altLang="en-US" sz="18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pic>
        <p:nvPicPr>
          <p:cNvPr id="3" name="图片 2"/>
          <p:cNvPicPr>
            <a:picLocks noChangeAspect="1"/>
          </p:cNvPicPr>
          <p:nvPr/>
        </p:nvPicPr>
        <p:blipFill>
          <a:blip r:embed="rId1"/>
          <a:stretch>
            <a:fillRect/>
          </a:stretch>
        </p:blipFill>
        <p:spPr>
          <a:xfrm>
            <a:off x="6038850" y="1454785"/>
            <a:ext cx="5438140" cy="382714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83120"/>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一</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282065" y="2779395"/>
            <a:ext cx="3711575"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认识直流电路</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三、电感元件</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矩形 4"/>
          <p:cNvSpPr/>
          <p:nvPr/>
        </p:nvSpPr>
        <p:spPr>
          <a:xfrm>
            <a:off x="588326" y="1490617"/>
            <a:ext cx="3515902" cy="3106058"/>
          </a:xfrm>
          <a:prstGeom prst="rect">
            <a:avLst/>
          </a:prstGeom>
          <a:solidFill>
            <a:schemeClr val="bg1"/>
          </a:solidFill>
          <a:ln>
            <a:noFill/>
          </a:ln>
          <a:effectLst>
            <a:outerShdw blurRad="304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6" name="矩形 5"/>
          <p:cNvSpPr/>
          <p:nvPr/>
        </p:nvSpPr>
        <p:spPr>
          <a:xfrm>
            <a:off x="4338049" y="1490617"/>
            <a:ext cx="3515902" cy="3106058"/>
          </a:xfrm>
          <a:prstGeom prst="rect">
            <a:avLst/>
          </a:prstGeom>
          <a:solidFill>
            <a:schemeClr val="bg1"/>
          </a:solidFill>
          <a:ln>
            <a:noFill/>
          </a:ln>
          <a:effectLst>
            <a:outerShdw blurRad="304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矩形 6"/>
          <p:cNvSpPr/>
          <p:nvPr/>
        </p:nvSpPr>
        <p:spPr>
          <a:xfrm>
            <a:off x="8160162" y="1490617"/>
            <a:ext cx="3515902" cy="3106058"/>
          </a:xfrm>
          <a:prstGeom prst="rect">
            <a:avLst/>
          </a:prstGeom>
          <a:solidFill>
            <a:schemeClr val="bg1"/>
          </a:solidFill>
          <a:ln>
            <a:noFill/>
          </a:ln>
          <a:effectLst>
            <a:outerShdw blurRad="3048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8" name="组合 7"/>
          <p:cNvGrpSpPr/>
          <p:nvPr/>
        </p:nvGrpSpPr>
        <p:grpSpPr>
          <a:xfrm>
            <a:off x="1736858" y="4059646"/>
            <a:ext cx="1074058" cy="1074058"/>
            <a:chOff x="1736858" y="5291364"/>
            <a:chExt cx="1074058" cy="1074058"/>
          </a:xfrm>
        </p:grpSpPr>
        <p:sp>
          <p:nvSpPr>
            <p:cNvPr id="9" name="椭圆 8"/>
            <p:cNvSpPr/>
            <p:nvPr/>
          </p:nvSpPr>
          <p:spPr>
            <a:xfrm>
              <a:off x="1736858" y="5291364"/>
              <a:ext cx="1074058" cy="107405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椭圆 6"/>
            <p:cNvSpPr/>
            <p:nvPr/>
          </p:nvSpPr>
          <p:spPr>
            <a:xfrm>
              <a:off x="1993260" y="5601250"/>
              <a:ext cx="561254" cy="4542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14" name="组合 13"/>
          <p:cNvGrpSpPr/>
          <p:nvPr/>
        </p:nvGrpSpPr>
        <p:grpSpPr>
          <a:xfrm>
            <a:off x="5558971" y="4059646"/>
            <a:ext cx="1074058" cy="1074058"/>
            <a:chOff x="1736858" y="5291364"/>
            <a:chExt cx="1074058" cy="1074058"/>
          </a:xfrm>
        </p:grpSpPr>
        <p:sp>
          <p:nvSpPr>
            <p:cNvPr id="15" name="椭圆 14"/>
            <p:cNvSpPr/>
            <p:nvPr/>
          </p:nvSpPr>
          <p:spPr>
            <a:xfrm>
              <a:off x="1736858" y="5291364"/>
              <a:ext cx="1074058" cy="107405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椭圆 10"/>
            <p:cNvSpPr/>
            <p:nvPr/>
          </p:nvSpPr>
          <p:spPr>
            <a:xfrm>
              <a:off x="1993260" y="5553237"/>
              <a:ext cx="561254" cy="55031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17" name="组合 16"/>
          <p:cNvGrpSpPr/>
          <p:nvPr/>
        </p:nvGrpSpPr>
        <p:grpSpPr>
          <a:xfrm>
            <a:off x="9381084" y="4059646"/>
            <a:ext cx="1074058" cy="1074058"/>
            <a:chOff x="1736858" y="5291364"/>
            <a:chExt cx="1074058" cy="1074058"/>
          </a:xfrm>
        </p:grpSpPr>
        <p:sp>
          <p:nvSpPr>
            <p:cNvPr id="18" name="椭圆 17"/>
            <p:cNvSpPr/>
            <p:nvPr/>
          </p:nvSpPr>
          <p:spPr>
            <a:xfrm>
              <a:off x="1736858" y="5291364"/>
              <a:ext cx="1074058" cy="107405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9" name="椭圆 13"/>
            <p:cNvSpPr/>
            <p:nvPr/>
          </p:nvSpPr>
          <p:spPr>
            <a:xfrm>
              <a:off x="1993260" y="5548189"/>
              <a:ext cx="561254" cy="560407"/>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20" name="组合 19"/>
          <p:cNvGrpSpPr/>
          <p:nvPr/>
        </p:nvGrpSpPr>
        <p:grpSpPr>
          <a:xfrm>
            <a:off x="587823" y="1647277"/>
            <a:ext cx="3370580" cy="2081530"/>
            <a:chOff x="6283693" y="1591104"/>
            <a:chExt cx="3020344" cy="2081530"/>
          </a:xfrm>
        </p:grpSpPr>
        <p:sp>
          <p:nvSpPr>
            <p:cNvPr id="21" name="矩形 20"/>
            <p:cNvSpPr/>
            <p:nvPr/>
          </p:nvSpPr>
          <p:spPr>
            <a:xfrm>
              <a:off x="6283693" y="1591104"/>
              <a:ext cx="3020344" cy="55308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（一）认识电感元件</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2" name="文本框 21"/>
            <p:cNvSpPr txBox="1"/>
            <p:nvPr/>
          </p:nvSpPr>
          <p:spPr>
            <a:xfrm>
              <a:off x="6530647" y="2301669"/>
              <a:ext cx="2657311" cy="13709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由导线绕制而成线圈或把导线绕在铁芯或磁芯上就构成一个常用的电感器，电感线圈在空调制冷行业应用极为广泛</a:t>
              </a:r>
              <a:r>
                <a:rPr kumimoji="0" 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a:t>
              </a:r>
              <a:endParaRPr kumimoji="0" 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grpSp>
        <p:nvGrpSpPr>
          <p:cNvPr id="23" name="组合 22"/>
          <p:cNvGrpSpPr/>
          <p:nvPr/>
        </p:nvGrpSpPr>
        <p:grpSpPr>
          <a:xfrm>
            <a:off x="4633456" y="1665057"/>
            <a:ext cx="2926080" cy="1743710"/>
            <a:chOff x="6567633" y="1434259"/>
            <a:chExt cx="2622032" cy="1743710"/>
          </a:xfrm>
        </p:grpSpPr>
        <p:sp>
          <p:nvSpPr>
            <p:cNvPr id="24" name="矩形 23"/>
            <p:cNvSpPr/>
            <p:nvPr/>
          </p:nvSpPr>
          <p:spPr>
            <a:xfrm>
              <a:off x="6567633" y="1434259"/>
              <a:ext cx="2621463" cy="10147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（二）电感元件的磁场效应</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5" name="文本框 24"/>
            <p:cNvSpPr txBox="1"/>
            <p:nvPr/>
          </p:nvSpPr>
          <p:spPr>
            <a:xfrm>
              <a:off x="6567633" y="2447084"/>
              <a:ext cx="2622032" cy="73088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电感元件作为储能元件能够储存磁场能量</a:t>
              </a:r>
              <a:r>
                <a:rPr kumimoji="0" 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a:t>
              </a:r>
              <a:endParaRPr kumimoji="0" 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grpSp>
        <p:nvGrpSpPr>
          <p:cNvPr id="26" name="组合 25"/>
          <p:cNvGrpSpPr/>
          <p:nvPr/>
        </p:nvGrpSpPr>
        <p:grpSpPr>
          <a:xfrm>
            <a:off x="8548914" y="1490432"/>
            <a:ext cx="2814320" cy="2383664"/>
            <a:chOff x="6567633" y="1434259"/>
            <a:chExt cx="2521885" cy="2383664"/>
          </a:xfrm>
        </p:grpSpPr>
        <p:sp>
          <p:nvSpPr>
            <p:cNvPr id="27" name="矩形 26"/>
            <p:cNvSpPr/>
            <p:nvPr/>
          </p:nvSpPr>
          <p:spPr>
            <a:xfrm>
              <a:off x="6567633" y="1434259"/>
              <a:ext cx="2521885" cy="10147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（三）电感元件的磁场能量</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8" name="文本框 27"/>
            <p:cNvSpPr txBox="1"/>
            <p:nvPr/>
          </p:nvSpPr>
          <p:spPr>
            <a:xfrm>
              <a:off x="6567633" y="2446958"/>
              <a:ext cx="2453852" cy="137096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电感是一个储能元件，是因为当电感中电流增加时，电感吸收能量，并全部转换成</a:t>
              </a:r>
              <a:endPar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磁场能量储存在电感中</a:t>
              </a:r>
              <a:r>
                <a:rPr kumimoji="0" 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a:t>
              </a:r>
              <a:endParaRPr kumimoji="0" 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1500"/>
                            </p:stCondLst>
                            <p:childTnLst>
                              <p:par>
                                <p:cTn id="37" presetID="22" presetClass="entr" presetSubtype="1"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2000"/>
                            </p:stCondLst>
                            <p:childTnLst>
                              <p:par>
                                <p:cTn id="41" presetID="22" presetClass="entr" presetSubtype="1"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childTnLst>
                          </p:cTn>
                        </p:par>
                        <p:par>
                          <p:cTn id="44" fill="hold">
                            <p:stCondLst>
                              <p:cond delay="2500"/>
                            </p:stCondLst>
                            <p:childTnLst>
                              <p:par>
                                <p:cTn id="45" presetID="22" presetClass="entr" presetSubtype="1"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525970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四、电路元件的实际模型</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576580" y="1256030"/>
            <a:ext cx="10737215" cy="2999740"/>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在实际电路分析时，常常以元件的主要物理量为分析对象，在一定条件下，忽略了其他次要物理量，从而将电路分析简单化。</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（1）实际的电阻器是一个耗能元件，在电路中来分配电压、限制电流，用作负载电阻和阻抗匹配等。</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（2）实际的电容器具有使直流隔断、交流导通的能力。</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（3）实际的电感器具有使直流电导通、交流电阻挡的能力。</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（4）电阻、电容、电感这三个名词，有时指元件本身，有时指电路参数，因此在实际应用时，应注意其应用场合，并判断其实际意义。</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6" name="文本框 5"/>
          <p:cNvSpPr txBox="1"/>
          <p:nvPr/>
        </p:nvSpPr>
        <p:spPr>
          <a:xfrm>
            <a:off x="3996690" y="302895"/>
            <a:ext cx="525970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四、电路元件的实际模型</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7" name="文本框 6"/>
          <p:cNvSpPr txBox="1"/>
          <p:nvPr/>
        </p:nvSpPr>
        <p:spPr>
          <a:xfrm>
            <a:off x="656590" y="1159510"/>
            <a:ext cx="11151870" cy="648970"/>
          </a:xfrm>
          <a:prstGeom prst="rect">
            <a:avLst/>
          </a:prstGeom>
          <a:noFill/>
        </p:spPr>
        <p:txBody>
          <a:bodyPr wrap="square" rtlCol="0" anchor="t">
            <a:noAutofit/>
          </a:bodyPr>
          <a:p>
            <a:pPr marL="0" marR="0" lvl="0" indent="0" algn="l" defTabSz="914400" rtl="0" fontAlgn="auto">
              <a:lnSpc>
                <a:spcPct val="150000"/>
              </a:lnSpc>
              <a:spcBef>
                <a:spcPts val="0"/>
              </a:spcBef>
              <a:spcAft>
                <a:spcPts val="0"/>
              </a:spcAft>
              <a:buClrTx/>
              <a:buSzTx/>
              <a:buFontTx/>
              <a:buNone/>
              <a:defRPr/>
            </a:pPr>
            <a:r>
              <a:rPr lang="en-US" altLang="zh-CN"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在实际电路分析时，常常以元件的主要物理量为分析对象，在一定条件下，忽略了其他次要物理量，从而将电路分析简单化。</a:t>
            </a:r>
            <a:endParaRPr lang="en-US" altLang="zh-CN"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grpSp>
        <p:nvGrpSpPr>
          <p:cNvPr id="21" name="组合 20"/>
          <p:cNvGrpSpPr/>
          <p:nvPr/>
        </p:nvGrpSpPr>
        <p:grpSpPr>
          <a:xfrm>
            <a:off x="543560" y="2247265"/>
            <a:ext cx="2442210" cy="4182110"/>
            <a:chOff x="856" y="3735"/>
            <a:chExt cx="3846" cy="6586"/>
          </a:xfrm>
        </p:grpSpPr>
        <p:sp>
          <p:nvSpPr>
            <p:cNvPr id="9" name="圆角矩形 1"/>
            <p:cNvSpPr/>
            <p:nvPr>
              <p:custDataLst>
                <p:tags r:id="rId1"/>
              </p:custDataLst>
            </p:nvPr>
          </p:nvSpPr>
          <p:spPr>
            <a:xfrm>
              <a:off x="856" y="3735"/>
              <a:ext cx="3847" cy="6587"/>
            </a:xfrm>
            <a:prstGeom prst="roundRect">
              <a:avLst>
                <a:gd name="adj" fmla="val 50000"/>
              </a:avLst>
            </a:prstGeom>
            <a:solidFill>
              <a:schemeClr val="accent1">
                <a:lumMod val="20000"/>
                <a:lumOff val="8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20" name="文本框 19"/>
            <p:cNvSpPr txBox="1"/>
            <p:nvPr/>
          </p:nvSpPr>
          <p:spPr>
            <a:xfrm>
              <a:off x="1166" y="4382"/>
              <a:ext cx="3227" cy="5292"/>
            </a:xfrm>
            <a:prstGeom prst="rect">
              <a:avLst/>
            </a:prstGeom>
          </p:spPr>
          <p:txBody>
            <a:bodyPr wrap="square">
              <a:noAutofit/>
              <a:extLst>
                <a:ext uri="{4A0BC546-FE56-4ADE-93B0-CB8AF2F6F144}">
                  <wpsdc:textFrameExt xmlns:wpsdc="http://www.wps.cn/officeDocument/2022/drawingmlCustomData" type="text"/>
                </a:ext>
              </a:extLst>
            </a:bodyPr>
            <a:p>
              <a:pPr indent="0" algn="just" fontAlgn="auto">
                <a:lnSpc>
                  <a:spcPct val="120000"/>
                </a:lnSpc>
              </a:pPr>
              <a:r>
                <a:rPr lang="zh-CN" altLang="en-US" sz="1500">
                  <a:latin typeface="Arial" panose="020B0604020202020204" pitchFamily="34" charset="0"/>
                  <a:ea typeface="微软雅黑" panose="020B0503020204020204" charset="-122"/>
                </a:rPr>
                <a:t>（1）实际的电阻器是一个耗能元件，在电路中来分配电压、限制电流，用作负载电阻和阻抗匹配等。实际的电阻器种类很多，有金属膜电阻器、绕线电阻、碳膜电阻等，有实验用的可调式电阻器等，也有电动机启动用的降压电阻器等。</a:t>
              </a:r>
              <a:endParaRPr lang="zh-CN" altLang="en-US" sz="1500">
                <a:latin typeface="Arial" panose="020B0604020202020204" pitchFamily="34" charset="0"/>
                <a:ea typeface="微软雅黑" panose="020B0503020204020204" charset="-122"/>
              </a:endParaRPr>
            </a:p>
          </p:txBody>
        </p:sp>
      </p:grpSp>
      <p:grpSp>
        <p:nvGrpSpPr>
          <p:cNvPr id="22" name="组合 21"/>
          <p:cNvGrpSpPr/>
          <p:nvPr/>
        </p:nvGrpSpPr>
        <p:grpSpPr>
          <a:xfrm>
            <a:off x="3336925" y="2247265"/>
            <a:ext cx="2442210" cy="4182110"/>
            <a:chOff x="856" y="3735"/>
            <a:chExt cx="3846" cy="6586"/>
          </a:xfrm>
        </p:grpSpPr>
        <p:sp>
          <p:nvSpPr>
            <p:cNvPr id="23" name="圆角矩形 1"/>
            <p:cNvSpPr/>
            <p:nvPr>
              <p:custDataLst>
                <p:tags r:id="rId2"/>
              </p:custDataLst>
            </p:nvPr>
          </p:nvSpPr>
          <p:spPr>
            <a:xfrm>
              <a:off x="856" y="3735"/>
              <a:ext cx="3847" cy="6587"/>
            </a:xfrm>
            <a:prstGeom prst="roundRect">
              <a:avLst>
                <a:gd name="adj" fmla="val 50000"/>
              </a:avLst>
            </a:prstGeom>
            <a:solidFill>
              <a:schemeClr val="accent1">
                <a:lumMod val="20000"/>
                <a:lumOff val="8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24" name="文本框 23"/>
            <p:cNvSpPr txBox="1"/>
            <p:nvPr/>
          </p:nvSpPr>
          <p:spPr>
            <a:xfrm>
              <a:off x="1166" y="4382"/>
              <a:ext cx="3227" cy="5292"/>
            </a:xfrm>
            <a:prstGeom prst="rect">
              <a:avLst/>
            </a:prstGeom>
          </p:spPr>
          <p:txBody>
            <a:bodyPr wrap="square">
              <a:noAutofit/>
              <a:extLst>
                <a:ext uri="{4A0BC546-FE56-4ADE-93B0-CB8AF2F6F144}">
                  <wpsdc:textFrameExt xmlns:wpsdc="http://www.wps.cn/officeDocument/2022/drawingmlCustomData" type="text"/>
                </a:ext>
              </a:extLst>
            </a:bodyPr>
            <a:p>
              <a:pPr indent="0" algn="just" fontAlgn="auto">
                <a:lnSpc>
                  <a:spcPct val="120000"/>
                </a:lnSpc>
              </a:pPr>
              <a:r>
                <a:rPr lang="zh-CN" altLang="en-US" sz="1500">
                  <a:latin typeface="Arial" panose="020B0604020202020204" pitchFamily="34" charset="0"/>
                  <a:ea typeface="微软雅黑" panose="020B0503020204020204" charset="-122"/>
                </a:rPr>
                <a:t>（2）实际的电容器具有使直流隔断、交流导通的能力。它在电路中可实现滤波旁路、</a:t>
              </a:r>
              <a:endParaRPr lang="zh-CN" altLang="en-US" sz="1500">
                <a:latin typeface="Arial" panose="020B0604020202020204" pitchFamily="34" charset="0"/>
                <a:ea typeface="微软雅黑" panose="020B0503020204020204" charset="-122"/>
              </a:endParaRPr>
            </a:p>
            <a:p>
              <a:pPr indent="0" algn="just" fontAlgn="auto">
                <a:lnSpc>
                  <a:spcPct val="120000"/>
                </a:lnSpc>
              </a:pPr>
              <a:r>
                <a:rPr lang="zh-CN" altLang="en-US" sz="1500">
                  <a:latin typeface="Arial" panose="020B0604020202020204" pitchFamily="34" charset="0"/>
                  <a:ea typeface="微软雅黑" panose="020B0503020204020204" charset="-122"/>
                </a:rPr>
                <a:t>耦合和振荡等功能。电容器通常由绝缘介质隔开的金属极板组成。</a:t>
              </a:r>
              <a:endParaRPr lang="zh-CN" altLang="en-US" sz="1500">
                <a:latin typeface="Arial" panose="020B0604020202020204" pitchFamily="34" charset="0"/>
                <a:ea typeface="微软雅黑" panose="020B0503020204020204" charset="-122"/>
              </a:endParaRPr>
            </a:p>
          </p:txBody>
        </p:sp>
      </p:grpSp>
      <p:grpSp>
        <p:nvGrpSpPr>
          <p:cNvPr id="25" name="组合 24"/>
          <p:cNvGrpSpPr/>
          <p:nvPr/>
        </p:nvGrpSpPr>
        <p:grpSpPr>
          <a:xfrm>
            <a:off x="6130290" y="2247265"/>
            <a:ext cx="2442210" cy="4182110"/>
            <a:chOff x="856" y="3735"/>
            <a:chExt cx="3846" cy="6586"/>
          </a:xfrm>
        </p:grpSpPr>
        <p:sp>
          <p:nvSpPr>
            <p:cNvPr id="26" name="圆角矩形 1"/>
            <p:cNvSpPr/>
            <p:nvPr>
              <p:custDataLst>
                <p:tags r:id="rId3"/>
              </p:custDataLst>
            </p:nvPr>
          </p:nvSpPr>
          <p:spPr>
            <a:xfrm>
              <a:off x="856" y="3735"/>
              <a:ext cx="3847" cy="6587"/>
            </a:xfrm>
            <a:prstGeom prst="roundRect">
              <a:avLst>
                <a:gd name="adj" fmla="val 50000"/>
              </a:avLst>
            </a:prstGeom>
            <a:solidFill>
              <a:schemeClr val="accent1">
                <a:lumMod val="20000"/>
                <a:lumOff val="8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27" name="文本框 26"/>
            <p:cNvSpPr txBox="1"/>
            <p:nvPr/>
          </p:nvSpPr>
          <p:spPr>
            <a:xfrm>
              <a:off x="1166" y="4382"/>
              <a:ext cx="3227" cy="5292"/>
            </a:xfrm>
            <a:prstGeom prst="rect">
              <a:avLst/>
            </a:prstGeom>
          </p:spPr>
          <p:txBody>
            <a:bodyPr wrap="square">
              <a:noAutofit/>
              <a:extLst>
                <a:ext uri="{4A0BC546-FE56-4ADE-93B0-CB8AF2F6F144}">
                  <wpsdc:textFrameExt xmlns:wpsdc="http://www.wps.cn/officeDocument/2022/drawingmlCustomData" type="text"/>
                </a:ext>
              </a:extLst>
            </a:bodyPr>
            <a:p>
              <a:pPr indent="0" algn="just" fontAlgn="auto">
                <a:lnSpc>
                  <a:spcPct val="120000"/>
                </a:lnSpc>
              </a:pPr>
              <a:r>
                <a:rPr lang="zh-CN" altLang="en-US" sz="1500">
                  <a:latin typeface="Arial" panose="020B0604020202020204" pitchFamily="34" charset="0"/>
                  <a:ea typeface="微软雅黑" panose="020B0503020204020204" charset="-122"/>
                </a:rPr>
                <a:t>（3）实际的电感器具有使直流电导通、交流电阻挡的能力。它在电路中可实现滤波、</a:t>
              </a:r>
              <a:endParaRPr lang="zh-CN" altLang="en-US" sz="1500">
                <a:latin typeface="Arial" panose="020B0604020202020204" pitchFamily="34" charset="0"/>
                <a:ea typeface="微软雅黑" panose="020B0503020204020204" charset="-122"/>
              </a:endParaRPr>
            </a:p>
            <a:p>
              <a:pPr indent="0" algn="just" fontAlgn="auto">
                <a:lnSpc>
                  <a:spcPct val="120000"/>
                </a:lnSpc>
              </a:pPr>
              <a:r>
                <a:rPr lang="zh-CN" altLang="en-US" sz="1500">
                  <a:latin typeface="Arial" panose="020B0604020202020204" pitchFamily="34" charset="0"/>
                  <a:ea typeface="微软雅黑" panose="020B0503020204020204" charset="-122"/>
                </a:rPr>
                <a:t>耦合、匹配、振荡、补偿、调谐、均衡、延迟等功能。电感器实际用的有电流互感器、电压互感器、变压器线圈等。</a:t>
              </a:r>
              <a:endParaRPr lang="zh-CN" altLang="en-US" sz="1500">
                <a:latin typeface="Arial" panose="020B0604020202020204" pitchFamily="34" charset="0"/>
                <a:ea typeface="微软雅黑" panose="020B0503020204020204" charset="-122"/>
              </a:endParaRPr>
            </a:p>
          </p:txBody>
        </p:sp>
      </p:grpSp>
      <p:grpSp>
        <p:nvGrpSpPr>
          <p:cNvPr id="28" name="组合 27"/>
          <p:cNvGrpSpPr/>
          <p:nvPr/>
        </p:nvGrpSpPr>
        <p:grpSpPr>
          <a:xfrm>
            <a:off x="8923655" y="2247265"/>
            <a:ext cx="2442210" cy="4182110"/>
            <a:chOff x="856" y="3735"/>
            <a:chExt cx="3846" cy="6586"/>
          </a:xfrm>
        </p:grpSpPr>
        <p:sp>
          <p:nvSpPr>
            <p:cNvPr id="29" name="圆角矩形 1"/>
            <p:cNvSpPr/>
            <p:nvPr>
              <p:custDataLst>
                <p:tags r:id="rId4"/>
              </p:custDataLst>
            </p:nvPr>
          </p:nvSpPr>
          <p:spPr>
            <a:xfrm>
              <a:off x="856" y="3735"/>
              <a:ext cx="3847" cy="6587"/>
            </a:xfrm>
            <a:prstGeom prst="roundRect">
              <a:avLst>
                <a:gd name="adj" fmla="val 50000"/>
              </a:avLst>
            </a:prstGeom>
            <a:solidFill>
              <a:schemeClr val="accent1">
                <a:lumMod val="20000"/>
                <a:lumOff val="8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30" name="文本框 29"/>
            <p:cNvSpPr txBox="1"/>
            <p:nvPr/>
          </p:nvSpPr>
          <p:spPr>
            <a:xfrm>
              <a:off x="1166" y="4382"/>
              <a:ext cx="3227" cy="5292"/>
            </a:xfrm>
            <a:prstGeom prst="rect">
              <a:avLst/>
            </a:prstGeom>
          </p:spPr>
          <p:txBody>
            <a:bodyPr wrap="square">
              <a:noAutofit/>
              <a:extLst>
                <a:ext uri="{4A0BC546-FE56-4ADE-93B0-CB8AF2F6F144}">
                  <wpsdc:textFrameExt xmlns:wpsdc="http://www.wps.cn/officeDocument/2022/drawingmlCustomData" type="text"/>
                </a:ext>
              </a:extLst>
            </a:bodyPr>
            <a:p>
              <a:pPr indent="0" algn="just" fontAlgn="auto">
                <a:lnSpc>
                  <a:spcPct val="120000"/>
                </a:lnSpc>
              </a:pPr>
              <a:r>
                <a:rPr lang="zh-CN" altLang="en-US" sz="1500">
                  <a:latin typeface="Arial" panose="020B0604020202020204" pitchFamily="34" charset="0"/>
                  <a:ea typeface="微软雅黑" panose="020B0503020204020204" charset="-122"/>
                </a:rPr>
                <a:t>（4）电阻、电容、电感这三个名词，有时指元件本身，有时指电路参数，因此在实</a:t>
              </a:r>
              <a:endParaRPr lang="zh-CN" altLang="en-US" sz="1500">
                <a:latin typeface="Arial" panose="020B0604020202020204" pitchFamily="34" charset="0"/>
                <a:ea typeface="微软雅黑" panose="020B0503020204020204" charset="-122"/>
              </a:endParaRPr>
            </a:p>
            <a:p>
              <a:pPr indent="0" algn="just" fontAlgn="auto">
                <a:lnSpc>
                  <a:spcPct val="120000"/>
                </a:lnSpc>
              </a:pPr>
              <a:r>
                <a:rPr lang="zh-CN" altLang="en-US" sz="1500">
                  <a:latin typeface="Arial" panose="020B0604020202020204" pitchFamily="34" charset="0"/>
                  <a:ea typeface="微软雅黑" panose="020B0503020204020204" charset="-122"/>
                </a:rPr>
                <a:t>际应用时，应注意其应用场合，并判断其实际意义。</a:t>
              </a:r>
              <a:endParaRPr lang="zh-CN" altLang="en-US" sz="1500">
                <a:latin typeface="Arial" panose="020B0604020202020204" pitchFamily="34" charset="0"/>
                <a:ea typeface="微软雅黑" panose="020B0503020204020204" charset="-122"/>
              </a:endParaRPr>
            </a:p>
          </p:txBody>
        </p:sp>
      </p:grpSp>
    </p:spTree>
    <p:custDataLst>
      <p:tags r:id="rId5"/>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四</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367790" y="2779395"/>
            <a:ext cx="4081780"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进行电阻电路的连接</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1202055" y="1085850"/>
            <a:ext cx="9545955" cy="1337945"/>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电路中电阻元件可按各种不同要求进行各种不同方式的连接，其中最简单的是串联和并联，图 1.4.1 给出了直流电路中电阻元件的典型连接方式，通过资料查阅、分析和任务学习，掌握电阻电路的基本连接方式。</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2" name="图片 1"/>
          <p:cNvPicPr>
            <a:picLocks noChangeAspect="1"/>
          </p:cNvPicPr>
          <p:nvPr/>
        </p:nvPicPr>
        <p:blipFill>
          <a:blip r:embed="rId1"/>
          <a:stretch>
            <a:fillRect/>
          </a:stretch>
        </p:blipFill>
        <p:spPr>
          <a:xfrm>
            <a:off x="1635760" y="3001645"/>
            <a:ext cx="8622665" cy="2873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4" name="圆角矩形 9"/>
          <p:cNvSpPr/>
          <p:nvPr>
            <p:custDataLst>
              <p:tags r:id="rId1"/>
            </p:custDataLst>
          </p:nvPr>
        </p:nvSpPr>
        <p:spPr bwMode="auto">
          <a:xfrm rot="20562185" flipH="1">
            <a:off x="4769724" y="5096044"/>
            <a:ext cx="722142" cy="722141"/>
          </a:xfrm>
          <a:prstGeom prst="roundRect">
            <a:avLst/>
          </a:prstGeom>
          <a:solidFill>
            <a:srgbClr val="9BBB59"/>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05</a:t>
            </a:r>
            <a:endParaRPr lang="en-US" sz="2800" dirty="0">
              <a:solidFill>
                <a:sysClr val="window" lastClr="FFFFFF"/>
              </a:solidFill>
              <a:latin typeface="微软雅黑" panose="020B0503020204020204" charset="-122"/>
              <a:ea typeface="微软雅黑" panose="020B0503020204020204" charset="-122"/>
            </a:endParaRPr>
          </a:p>
        </p:txBody>
      </p:sp>
      <p:sp>
        <p:nvSpPr>
          <p:cNvPr id="53" name="圆角矩形 9"/>
          <p:cNvSpPr/>
          <p:nvPr>
            <p:custDataLst>
              <p:tags r:id="rId2"/>
            </p:custDataLst>
          </p:nvPr>
        </p:nvSpPr>
        <p:spPr bwMode="auto">
          <a:xfrm flipH="1">
            <a:off x="7077863" y="5195887"/>
            <a:ext cx="722142" cy="722141"/>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04</a:t>
            </a:r>
            <a:endParaRPr lang="en-US" sz="2800" dirty="0">
              <a:solidFill>
                <a:sysClr val="window" lastClr="FFFFFF"/>
              </a:solidFill>
              <a:latin typeface="微软雅黑" panose="020B0503020204020204" charset="-122"/>
              <a:ea typeface="微软雅黑" panose="020B0503020204020204" charset="-122"/>
            </a:endParaRPr>
          </a:p>
        </p:txBody>
      </p:sp>
      <p:sp>
        <p:nvSpPr>
          <p:cNvPr id="52" name="圆角矩形 7"/>
          <p:cNvSpPr/>
          <p:nvPr>
            <p:custDataLst>
              <p:tags r:id="rId3"/>
            </p:custDataLst>
          </p:nvPr>
        </p:nvSpPr>
        <p:spPr bwMode="auto">
          <a:xfrm rot="1068179" flipH="1">
            <a:off x="7876483" y="3035106"/>
            <a:ext cx="722142" cy="722141"/>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03</a:t>
            </a:r>
            <a:endParaRPr lang="en-US" sz="2800" dirty="0">
              <a:solidFill>
                <a:sysClr val="window" lastClr="FFFFFF"/>
              </a:solidFill>
              <a:latin typeface="微软雅黑" panose="020B0503020204020204" charset="-122"/>
              <a:ea typeface="微软雅黑" panose="020B0503020204020204" charset="-122"/>
            </a:endParaRPr>
          </a:p>
        </p:txBody>
      </p:sp>
      <p:sp>
        <p:nvSpPr>
          <p:cNvPr id="42" name="圆角矩形 5"/>
          <p:cNvSpPr/>
          <p:nvPr>
            <p:custDataLst>
              <p:tags r:id="rId4"/>
            </p:custDataLst>
          </p:nvPr>
        </p:nvSpPr>
        <p:spPr bwMode="auto">
          <a:xfrm rot="18314558">
            <a:off x="6022397" y="1680383"/>
            <a:ext cx="722142" cy="722141"/>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02</a:t>
            </a:r>
            <a:endParaRPr lang="en-US" sz="2800" dirty="0">
              <a:solidFill>
                <a:sysClr val="window" lastClr="FFFFFF"/>
              </a:solidFill>
              <a:latin typeface="微软雅黑" panose="020B0503020204020204" charset="-122"/>
              <a:ea typeface="微软雅黑" panose="020B0503020204020204" charset="-122"/>
            </a:endParaRPr>
          </a:p>
        </p:txBody>
      </p:sp>
      <p:sp>
        <p:nvSpPr>
          <p:cNvPr id="41" name="任意多边形: 形状 40"/>
          <p:cNvSpPr/>
          <p:nvPr>
            <p:custDataLst>
              <p:tags r:id="rId5"/>
            </p:custDataLst>
          </p:nvPr>
        </p:nvSpPr>
        <p:spPr bwMode="auto">
          <a:xfrm rot="20540937">
            <a:off x="4531197" y="4011986"/>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9BBB59"/>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17" name="等腰三角形 16"/>
          <p:cNvSpPr/>
          <p:nvPr>
            <p:custDataLst>
              <p:tags r:id="rId6"/>
            </p:custDataLst>
          </p:nvPr>
        </p:nvSpPr>
        <p:spPr>
          <a:xfrm rot="4323977">
            <a:off x="5555894" y="3714923"/>
            <a:ext cx="938239" cy="642734"/>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18" name="等腰三角形 17"/>
          <p:cNvSpPr/>
          <p:nvPr>
            <p:custDataLst>
              <p:tags r:id="rId7"/>
            </p:custDataLst>
          </p:nvPr>
        </p:nvSpPr>
        <p:spPr>
          <a:xfrm rot="8621083">
            <a:off x="5681931" y="3333105"/>
            <a:ext cx="938239" cy="642734"/>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19" name="等腰三角形 18"/>
          <p:cNvSpPr/>
          <p:nvPr>
            <p:custDataLst>
              <p:tags r:id="rId8"/>
            </p:custDataLst>
          </p:nvPr>
        </p:nvSpPr>
        <p:spPr>
          <a:xfrm rot="12965842">
            <a:off x="6083682" y="3333824"/>
            <a:ext cx="938239" cy="642734"/>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0" name="等腰三角形 19"/>
          <p:cNvSpPr/>
          <p:nvPr>
            <p:custDataLst>
              <p:tags r:id="rId9"/>
            </p:custDataLst>
          </p:nvPr>
        </p:nvSpPr>
        <p:spPr>
          <a:xfrm rot="17281612">
            <a:off x="6210220" y="3714471"/>
            <a:ext cx="938239" cy="642734"/>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 name="等腰三角形 2"/>
          <p:cNvSpPr/>
          <p:nvPr>
            <p:custDataLst>
              <p:tags r:id="rId10"/>
            </p:custDataLst>
          </p:nvPr>
        </p:nvSpPr>
        <p:spPr>
          <a:xfrm>
            <a:off x="5883169" y="3949166"/>
            <a:ext cx="938239" cy="642734"/>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1" name="任意多边形: 形状 30"/>
          <p:cNvSpPr/>
          <p:nvPr>
            <p:custDataLst>
              <p:tags r:id="rId11"/>
            </p:custDataLst>
          </p:nvPr>
        </p:nvSpPr>
        <p:spPr bwMode="auto">
          <a:xfrm rot="3187702">
            <a:off x="4792261" y="2494083"/>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33" name="任意多边形: 形状 32"/>
          <p:cNvSpPr/>
          <p:nvPr>
            <p:custDataLst>
              <p:tags r:id="rId12"/>
            </p:custDataLst>
          </p:nvPr>
        </p:nvSpPr>
        <p:spPr bwMode="auto">
          <a:xfrm rot="7522563">
            <a:off x="6282453" y="2312668"/>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36" name="任意多边形: 形状 35"/>
          <p:cNvSpPr/>
          <p:nvPr>
            <p:custDataLst>
              <p:tags r:id="rId13"/>
            </p:custDataLst>
          </p:nvPr>
        </p:nvSpPr>
        <p:spPr bwMode="auto">
          <a:xfrm rot="11878314">
            <a:off x="7007764" y="3642101"/>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40" name="任意多边形: 形状 39"/>
          <p:cNvSpPr/>
          <p:nvPr>
            <p:custDataLst>
              <p:tags r:id="rId14"/>
            </p:custDataLst>
          </p:nvPr>
        </p:nvSpPr>
        <p:spPr bwMode="auto">
          <a:xfrm rot="16200000">
            <a:off x="5907866" y="4732475"/>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69A35B"/>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49" name="圆角矩形 3"/>
          <p:cNvSpPr/>
          <p:nvPr>
            <p:custDataLst>
              <p:tags r:id="rId15"/>
            </p:custDataLst>
          </p:nvPr>
        </p:nvSpPr>
        <p:spPr bwMode="auto">
          <a:xfrm rot="19467602">
            <a:off x="4163605" y="2906560"/>
            <a:ext cx="722142" cy="722141"/>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01</a:t>
            </a:r>
            <a:endParaRPr lang="en-US" sz="2800" dirty="0">
              <a:solidFill>
                <a:sysClr val="window" lastClr="FFFFFF"/>
              </a:solidFill>
              <a:latin typeface="微软雅黑" panose="020B0503020204020204" charset="-122"/>
              <a:ea typeface="微软雅黑" panose="020B0503020204020204" charset="-122"/>
            </a:endParaRPr>
          </a:p>
        </p:txBody>
      </p:sp>
      <p:sp>
        <p:nvSpPr>
          <p:cNvPr id="55" name="文本框 54"/>
          <p:cNvSpPr txBox="1"/>
          <p:nvPr>
            <p:custDataLst>
              <p:tags r:id="rId16"/>
            </p:custDataLst>
          </p:nvPr>
        </p:nvSpPr>
        <p:spPr bwMode="auto">
          <a:xfrm>
            <a:off x="8691245" y="2886710"/>
            <a:ext cx="2850515" cy="1062355"/>
          </a:xfrm>
          <a:prstGeom prst="rect">
            <a:avLst/>
          </a:prstGeom>
          <a:noFill/>
        </p:spPr>
        <p:txBody>
          <a:bodyPr wrap="square" lIns="90000" tIns="46800" rIns="90000" bIns="0" anchor="b" anchorCtr="0">
            <a:normAutofit/>
          </a:bodyPr>
          <a:p>
            <a:pPr algn="l" latinLnBrk="0">
              <a:lnSpc>
                <a:spcPct val="120000"/>
              </a:lnSpc>
            </a:pPr>
            <a:r>
              <a:rPr lang="zh-CN" altLang="en-US" b="1" spc="300" dirty="0">
                <a:solidFill>
                  <a:srgbClr val="1AA3AA"/>
                </a:solidFill>
                <a:effectLst/>
                <a:latin typeface="微软雅黑" panose="020B0503020204020204" charset="-122"/>
                <a:ea typeface="微软雅黑" panose="020B0503020204020204" charset="-122"/>
                <a:cs typeface="+mn-ea"/>
              </a:rPr>
              <a:t>3. 会电阻串联、并联等电路等效电阻阻值等参数计算。</a:t>
            </a:r>
            <a:endParaRPr lang="zh-CN" altLang="en-US" b="1" spc="300" dirty="0">
              <a:solidFill>
                <a:srgbClr val="1AA3AA"/>
              </a:solidFill>
              <a:effectLst/>
              <a:latin typeface="微软雅黑" panose="020B0503020204020204" charset="-122"/>
              <a:ea typeface="微软雅黑" panose="020B0503020204020204" charset="-122"/>
              <a:cs typeface="+mn-ea"/>
            </a:endParaRPr>
          </a:p>
        </p:txBody>
      </p:sp>
      <p:sp>
        <p:nvSpPr>
          <p:cNvPr id="57" name="文本框 56"/>
          <p:cNvSpPr txBox="1"/>
          <p:nvPr>
            <p:custDataLst>
              <p:tags r:id="rId17"/>
            </p:custDataLst>
          </p:nvPr>
        </p:nvSpPr>
        <p:spPr bwMode="auto">
          <a:xfrm>
            <a:off x="7930515" y="5145405"/>
            <a:ext cx="3353435" cy="821690"/>
          </a:xfrm>
          <a:prstGeom prst="rect">
            <a:avLst/>
          </a:prstGeom>
          <a:noFill/>
        </p:spPr>
        <p:txBody>
          <a:bodyPr wrap="square" lIns="90000" tIns="46800" rIns="90000" bIns="0" anchor="b" anchorCtr="0"/>
          <a:p>
            <a:pPr algn="l" latinLnBrk="0">
              <a:lnSpc>
                <a:spcPct val="120000"/>
              </a:lnSpc>
            </a:pPr>
            <a:r>
              <a:rPr lang="zh-CN" altLang="en-US" b="1" spc="300" dirty="0">
                <a:solidFill>
                  <a:srgbClr val="69A35B"/>
                </a:solidFill>
                <a:effectLst/>
                <a:latin typeface="微软雅黑" panose="020B0503020204020204" charset="-122"/>
                <a:ea typeface="微软雅黑" panose="020B0503020204020204" charset="-122"/>
                <a:cs typeface="+mn-ea"/>
              </a:rPr>
              <a:t>4. 会电阻 Y- △连接等效变化与参数计算。</a:t>
            </a:r>
            <a:endParaRPr lang="zh-CN" altLang="en-US" b="1" spc="300" dirty="0">
              <a:solidFill>
                <a:srgbClr val="69A35B"/>
              </a:solidFill>
              <a:effectLst/>
              <a:latin typeface="微软雅黑" panose="020B0503020204020204" charset="-122"/>
              <a:ea typeface="微软雅黑" panose="020B0503020204020204" charset="-122"/>
              <a:cs typeface="+mn-ea"/>
            </a:endParaRPr>
          </a:p>
        </p:txBody>
      </p:sp>
      <p:sp>
        <p:nvSpPr>
          <p:cNvPr id="59" name="文本框 58"/>
          <p:cNvSpPr txBox="1"/>
          <p:nvPr>
            <p:custDataLst>
              <p:tags r:id="rId18"/>
            </p:custDataLst>
          </p:nvPr>
        </p:nvSpPr>
        <p:spPr bwMode="auto">
          <a:xfrm>
            <a:off x="962660" y="4702175"/>
            <a:ext cx="3567430" cy="1437005"/>
          </a:xfrm>
          <a:prstGeom prst="rect">
            <a:avLst/>
          </a:prstGeom>
          <a:noFill/>
        </p:spPr>
        <p:txBody>
          <a:bodyPr wrap="square" lIns="90000" tIns="46800" rIns="90000" bIns="0" anchor="b" anchorCtr="0"/>
          <a:p>
            <a:pPr algn="l" latinLnBrk="0">
              <a:lnSpc>
                <a:spcPct val="120000"/>
              </a:lnSpc>
            </a:pPr>
            <a:r>
              <a:rPr lang="zh-CN" altLang="en-US" b="1" spc="300">
                <a:solidFill>
                  <a:srgbClr val="9BBB59"/>
                </a:solidFill>
                <a:effectLst/>
                <a:latin typeface="微软雅黑" panose="020B0503020204020204" charset="-122"/>
                <a:ea typeface="微软雅黑" panose="020B0503020204020204" charset="-122"/>
                <a:cs typeface="+mn-ea"/>
              </a:rPr>
              <a:t>5. “山重水复疑无路，柳暗花明又一村。”看似杂乱的电路连接方式，转化成等效电路就易理清楚了。</a:t>
            </a:r>
            <a:endParaRPr lang="zh-CN" altLang="en-US" b="1" spc="300">
              <a:solidFill>
                <a:srgbClr val="9BBB59"/>
              </a:solidFill>
              <a:effectLst/>
              <a:latin typeface="微软雅黑" panose="020B0503020204020204" charset="-122"/>
              <a:ea typeface="微软雅黑" panose="020B0503020204020204" charset="-122"/>
              <a:cs typeface="+mn-ea"/>
            </a:endParaRPr>
          </a:p>
        </p:txBody>
      </p:sp>
      <p:sp>
        <p:nvSpPr>
          <p:cNvPr id="61" name="文本框 60"/>
          <p:cNvSpPr txBox="1"/>
          <p:nvPr>
            <p:custDataLst>
              <p:tags r:id="rId19"/>
            </p:custDataLst>
          </p:nvPr>
        </p:nvSpPr>
        <p:spPr bwMode="auto">
          <a:xfrm>
            <a:off x="962025" y="2763520"/>
            <a:ext cx="3059430" cy="705485"/>
          </a:xfrm>
          <a:prstGeom prst="rect">
            <a:avLst/>
          </a:prstGeom>
          <a:noFill/>
        </p:spPr>
        <p:txBody>
          <a:bodyPr wrap="square" lIns="90000" tIns="46800" rIns="90000" bIns="0" anchor="b" anchorCtr="0"/>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1. 会电阻串联、并联等电路等效电路的绘制。</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63" name="文本框 62"/>
          <p:cNvSpPr txBox="1"/>
          <p:nvPr>
            <p:custDataLst>
              <p:tags r:id="rId20"/>
            </p:custDataLst>
          </p:nvPr>
        </p:nvSpPr>
        <p:spPr bwMode="auto">
          <a:xfrm>
            <a:off x="7130415" y="1330325"/>
            <a:ext cx="3696335" cy="671195"/>
          </a:xfrm>
          <a:prstGeom prst="rect">
            <a:avLst/>
          </a:prstGeom>
          <a:noFill/>
        </p:spPr>
        <p:txBody>
          <a:bodyPr wrap="square" lIns="90000" tIns="46800" rIns="90000" bIns="0" anchor="b" anchorCtr="0"/>
          <a:p>
            <a:pPr algn="l" latinLnBrk="0">
              <a:lnSpc>
                <a:spcPct val="120000"/>
              </a:lnSpc>
            </a:pPr>
            <a:r>
              <a:rPr lang="zh-CN" altLang="en-US" b="1" spc="300" dirty="0">
                <a:solidFill>
                  <a:srgbClr val="3498DB"/>
                </a:solidFill>
                <a:effectLst/>
                <a:latin typeface="微软雅黑" panose="020B0503020204020204" charset="-122"/>
                <a:ea typeface="微软雅黑" panose="020B0503020204020204" charset="-122"/>
                <a:cs typeface="+mn-ea"/>
              </a:rPr>
              <a:t>2. 能灵活应用电阻串联、并联等电路特点进行电路分析。</a:t>
            </a:r>
            <a:endParaRPr lang="zh-CN" altLang="en-US" b="1" spc="300" dirty="0">
              <a:solidFill>
                <a:srgbClr val="3498DB"/>
              </a:solidFill>
              <a:effectLst/>
              <a:latin typeface="微软雅黑" panose="020B0503020204020204" charset="-122"/>
              <a:ea typeface="微软雅黑" panose="020B0503020204020204" charset="-122"/>
              <a:cs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1878965" y="4255770"/>
            <a:ext cx="1842135" cy="56261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一、电阻的串联电路</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sp>
        <p:nvSpPr>
          <p:cNvPr id="4" name="1"/>
          <p:cNvSpPr/>
          <p:nvPr>
            <p:custDataLst>
              <p:tags r:id="rId2"/>
            </p:custDataLst>
          </p:nvPr>
        </p:nvSpPr>
        <p:spPr>
          <a:xfrm>
            <a:off x="2678766" y="2100580"/>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1">
                  <a:lumMod val="50000"/>
                  <a:lumOff val="50000"/>
                </a:schemeClr>
              </a:gs>
              <a:gs pos="23000">
                <a:schemeClr val="accent1">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2"/>
          <p:cNvSpPr/>
          <p:nvPr>
            <p:custDataLst>
              <p:tags r:id="rId3"/>
            </p:custDataLst>
          </p:nvPr>
        </p:nvSpPr>
        <p:spPr>
          <a:xfrm>
            <a:off x="1879157" y="2102485"/>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1">
                  <a:lumMod val="80000"/>
                  <a:lumOff val="20000"/>
                </a:schemeClr>
              </a:gs>
              <a:gs pos="0">
                <a:schemeClr val="accent1">
                  <a:lumMod val="20000"/>
                  <a:lumOff val="80000"/>
                </a:schemeClr>
              </a:gs>
              <a:gs pos="0">
                <a:schemeClr val="accent1"/>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1"/>
          <p:cNvSpPr/>
          <p:nvPr>
            <p:custDataLst>
              <p:tags r:id="rId4"/>
            </p:custDataLst>
          </p:nvPr>
        </p:nvSpPr>
        <p:spPr>
          <a:xfrm>
            <a:off x="4770831" y="2109472"/>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2">
                  <a:lumMod val="50000"/>
                  <a:lumOff val="50000"/>
                </a:schemeClr>
              </a:gs>
              <a:gs pos="25000">
                <a:schemeClr val="accent2">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2" name="2"/>
          <p:cNvSpPr/>
          <p:nvPr>
            <p:custDataLst>
              <p:tags r:id="rId5"/>
            </p:custDataLst>
          </p:nvPr>
        </p:nvSpPr>
        <p:spPr>
          <a:xfrm>
            <a:off x="3971223" y="2112012"/>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2">
                  <a:lumMod val="80000"/>
                  <a:lumOff val="20000"/>
                </a:schemeClr>
              </a:gs>
              <a:gs pos="0">
                <a:schemeClr val="accent1">
                  <a:lumMod val="20000"/>
                  <a:lumOff val="80000"/>
                </a:schemeClr>
              </a:gs>
              <a:gs pos="0">
                <a:schemeClr val="accent2"/>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3" name="1"/>
          <p:cNvSpPr/>
          <p:nvPr>
            <p:custDataLst>
              <p:tags r:id="rId6"/>
            </p:custDataLst>
          </p:nvPr>
        </p:nvSpPr>
        <p:spPr>
          <a:xfrm>
            <a:off x="6862897" y="2109472"/>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3">
                  <a:lumMod val="50000"/>
                  <a:lumOff val="50000"/>
                </a:schemeClr>
              </a:gs>
              <a:gs pos="25000">
                <a:schemeClr val="accent3">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4" name="2"/>
          <p:cNvSpPr/>
          <p:nvPr>
            <p:custDataLst>
              <p:tags r:id="rId7"/>
            </p:custDataLst>
          </p:nvPr>
        </p:nvSpPr>
        <p:spPr>
          <a:xfrm>
            <a:off x="6063923" y="2112012"/>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3">
                  <a:lumMod val="80000"/>
                  <a:lumOff val="20000"/>
                </a:schemeClr>
              </a:gs>
              <a:gs pos="0">
                <a:schemeClr val="accent1">
                  <a:lumMod val="20000"/>
                  <a:lumOff val="80000"/>
                </a:schemeClr>
              </a:gs>
              <a:gs pos="0">
                <a:schemeClr val="accent3"/>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8" name="1"/>
          <p:cNvSpPr/>
          <p:nvPr>
            <p:custDataLst>
              <p:tags r:id="rId8"/>
            </p:custDataLst>
          </p:nvPr>
        </p:nvSpPr>
        <p:spPr>
          <a:xfrm>
            <a:off x="8954962" y="2109472"/>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4">
                  <a:lumMod val="50000"/>
                  <a:lumOff val="50000"/>
                </a:schemeClr>
              </a:gs>
              <a:gs pos="25000">
                <a:schemeClr val="accent4">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0" name="2"/>
          <p:cNvSpPr/>
          <p:nvPr>
            <p:custDataLst>
              <p:tags r:id="rId9"/>
            </p:custDataLst>
          </p:nvPr>
        </p:nvSpPr>
        <p:spPr>
          <a:xfrm>
            <a:off x="8155989" y="2112012"/>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4">
                  <a:lumMod val="80000"/>
                  <a:lumOff val="20000"/>
                </a:schemeClr>
              </a:gs>
              <a:gs pos="0">
                <a:schemeClr val="accent1">
                  <a:lumMod val="20000"/>
                  <a:lumOff val="80000"/>
                </a:schemeClr>
              </a:gs>
              <a:gs pos="0">
                <a:schemeClr val="accent4"/>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1" name="矩形 20"/>
          <p:cNvSpPr/>
          <p:nvPr>
            <p:custDataLst>
              <p:tags r:id="rId10"/>
            </p:custDataLst>
          </p:nvPr>
        </p:nvSpPr>
        <p:spPr>
          <a:xfrm>
            <a:off x="3971223" y="4255522"/>
            <a:ext cx="1841831" cy="138391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二、电阻的并联电路</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sp>
        <p:nvSpPr>
          <p:cNvPr id="22" name="矩形 21"/>
          <p:cNvSpPr/>
          <p:nvPr>
            <p:custDataLst>
              <p:tags r:id="rId11"/>
            </p:custDataLst>
          </p:nvPr>
        </p:nvSpPr>
        <p:spPr>
          <a:xfrm>
            <a:off x="6063288" y="4255522"/>
            <a:ext cx="1841831" cy="138391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三、电阻的混联</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sp>
        <p:nvSpPr>
          <p:cNvPr id="28" name="矩形 27"/>
          <p:cNvSpPr/>
          <p:nvPr>
            <p:custDataLst>
              <p:tags r:id="rId12"/>
            </p:custDataLst>
          </p:nvPr>
        </p:nvSpPr>
        <p:spPr>
          <a:xfrm>
            <a:off x="8155354" y="4255522"/>
            <a:ext cx="1841831" cy="138391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四、电阻的 Y- △连接</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pic>
        <p:nvPicPr>
          <p:cNvPr id="29" name="图片 12" descr="343439383331313b343532303032383bbfcdbba7b9dcc0e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633012" y="2768720"/>
            <a:ext cx="432078" cy="432078"/>
          </a:xfrm>
          <a:prstGeom prst="rect">
            <a:avLst/>
          </a:prstGeom>
        </p:spPr>
      </p:pic>
      <p:pic>
        <p:nvPicPr>
          <p:cNvPr id="30" name="图片 8" descr="343435383038363b343532323339303bbacfcdacc7a9caf0"/>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606363" y="2783327"/>
            <a:ext cx="432078" cy="432078"/>
          </a:xfrm>
          <a:prstGeom prst="rect">
            <a:avLst/>
          </a:prstGeom>
        </p:spPr>
      </p:pic>
      <p:pic>
        <p:nvPicPr>
          <p:cNvPr id="31" name="图片 19" descr="343435383036303b343532343136343bcfeec4bfb7b6cea7"/>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737144" y="2771260"/>
            <a:ext cx="432078" cy="432078"/>
          </a:xfrm>
          <a:prstGeom prst="rect">
            <a:avLst/>
          </a:prstGeom>
        </p:spPr>
      </p:pic>
      <p:pic>
        <p:nvPicPr>
          <p:cNvPr id="32" name="图片 11" descr="343435383038363b343532323339353bb6d4bbb0b9b5cda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843817" y="2813813"/>
            <a:ext cx="432078" cy="432078"/>
          </a:xfrm>
          <a:prstGeom prst="rect">
            <a:avLst/>
          </a:prstGeom>
        </p:spPr>
      </p:pic>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3996690" y="428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任务实施</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ustDataLst>
      <p:tags r:id="rId25"/>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一、电阻的串联电路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5" name="文本框 4"/>
          <p:cNvSpPr txBox="1"/>
          <p:nvPr/>
        </p:nvSpPr>
        <p:spPr>
          <a:xfrm>
            <a:off x="967105" y="1359535"/>
            <a:ext cx="10333990" cy="1337945"/>
          </a:xfrm>
          <a:prstGeom prst="rect">
            <a:avLst/>
          </a:prstGeom>
        </p:spPr>
        <p:txBody>
          <a:bodyPr wrap="square">
            <a:spAutoFit/>
          </a:bodyPr>
          <a:p>
            <a:pPr algn="just">
              <a:lnSpc>
                <a:spcPct val="150000"/>
              </a:lnSpc>
            </a:pPr>
            <a:r>
              <a:rPr lang="zh-CN" altLang="en-US">
                <a:solidFill>
                  <a:srgbClr val="00AEEF"/>
                </a:solidFill>
                <a:latin typeface="黑体" panose="02010609060101010101" charset="-122"/>
                <a:ea typeface="黑体" panose="02010609060101010101" charset="-122"/>
                <a:cs typeface="黑体" panose="02010609060101010101" charset="-122"/>
              </a:rPr>
              <a:t>（一）电阻串联的电路模型 </a:t>
            </a:r>
            <a:endParaRPr lang="zh-CN" altLang="en-US">
              <a:solidFill>
                <a:srgbClr val="00AEEF"/>
              </a:solidFill>
              <a:latin typeface="黑体" panose="02010609060101010101" charset="-122"/>
              <a:ea typeface="黑体" panose="02010609060101010101" charset="-122"/>
              <a:cs typeface="黑体" panose="02010609060101010101" charset="-122"/>
            </a:endParaRPr>
          </a:p>
          <a:p>
            <a:pPr algn="just">
              <a:lnSpc>
                <a:spcPct val="150000"/>
              </a:lnSpc>
            </a:pPr>
            <a:r>
              <a:rPr lang="zh-CN" altLang="en-US">
                <a:solidFill>
                  <a:srgbClr val="231F20"/>
                </a:solidFill>
                <a:latin typeface="黑体" panose="02010609060101010101" charset="-122"/>
                <a:ea typeface="黑体" panose="02010609060101010101" charset="-122"/>
                <a:cs typeface="黑体" panose="02010609060101010101" charset="-122"/>
              </a:rPr>
              <a:t>在电路中，若干个电阻元件依次相连，在各连接点都无分支， 这种连接方式称为串联。图 </a:t>
            </a:r>
            <a:r>
              <a:rPr lang="en-US" altLang="zh-CN">
                <a:solidFill>
                  <a:srgbClr val="231F20"/>
                </a:solidFill>
                <a:latin typeface="黑体" panose="02010609060101010101" charset="-122"/>
                <a:ea typeface="黑体" panose="02010609060101010101" charset="-122"/>
                <a:cs typeface="黑体" panose="02010609060101010101" charset="-122"/>
              </a:rPr>
              <a:t>1.4.2 </a:t>
            </a:r>
            <a:r>
              <a:rPr lang="zh-CN" altLang="en-US">
                <a:solidFill>
                  <a:srgbClr val="231F20"/>
                </a:solidFill>
                <a:latin typeface="黑体" panose="02010609060101010101" charset="-122"/>
                <a:ea typeface="黑体" panose="02010609060101010101" charset="-122"/>
                <a:cs typeface="黑体" panose="02010609060101010101" charset="-122"/>
              </a:rPr>
              <a:t>给出了三个电阻的串联电路。</a:t>
            </a:r>
            <a:endParaRPr lang="zh-CN" altLang="en-US">
              <a:solidFill>
                <a:srgbClr val="231F20"/>
              </a:solidFill>
              <a:latin typeface="黑体" panose="02010609060101010101" charset="-122"/>
              <a:ea typeface="黑体" panose="02010609060101010101" charset="-122"/>
              <a:cs typeface="黑体" panose="02010609060101010101" charset="-122"/>
            </a:endParaRPr>
          </a:p>
        </p:txBody>
      </p:sp>
      <p:pic>
        <p:nvPicPr>
          <p:cNvPr id="6" name="图片 5"/>
          <p:cNvPicPr>
            <a:picLocks noChangeAspect="1"/>
          </p:cNvPicPr>
          <p:nvPr/>
        </p:nvPicPr>
        <p:blipFill>
          <a:blip r:embed="rId1"/>
          <a:stretch>
            <a:fillRect/>
          </a:stretch>
        </p:blipFill>
        <p:spPr>
          <a:xfrm>
            <a:off x="3422015" y="3104515"/>
            <a:ext cx="5424805" cy="2572385"/>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一、电阻的串联电路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椭圆 54"/>
          <p:cNvSpPr/>
          <p:nvPr/>
        </p:nvSpPr>
        <p:spPr>
          <a:xfrm>
            <a:off x="3297555" y="2644140"/>
            <a:ext cx="4710430" cy="2757170"/>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cxnSp>
        <p:nvCxnSpPr>
          <p:cNvPr id="5" name="直接连接符 4"/>
          <p:cNvCxnSpPr/>
          <p:nvPr/>
        </p:nvCxnSpPr>
        <p:spPr>
          <a:xfrm flipV="1">
            <a:off x="4018255" y="2790285"/>
            <a:ext cx="1499148" cy="1054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795841" y="2790480"/>
            <a:ext cx="721360" cy="199263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2" idx="0"/>
          </p:cNvCxnSpPr>
          <p:nvPr/>
        </p:nvCxnSpPr>
        <p:spPr>
          <a:xfrm flipH="1" flipV="1">
            <a:off x="5517417" y="2790422"/>
            <a:ext cx="758190" cy="213931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2" idx="1"/>
          </p:cNvCxnSpPr>
          <p:nvPr/>
        </p:nvCxnSpPr>
        <p:spPr>
          <a:xfrm flipH="1" flipV="1">
            <a:off x="5517698" y="2790527"/>
            <a:ext cx="1722120" cy="11506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3416270" y="3692552"/>
            <a:ext cx="660132" cy="660132"/>
          </a:xfrm>
          <a:prstGeom prst="ellipse">
            <a:avLst/>
          </a:prstGeom>
          <a:solidFill>
            <a:srgbClr val="01A89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prstClr val="white"/>
                </a:solidFill>
                <a:cs typeface="+mn-ea"/>
                <a:sym typeface="+mn-lt"/>
              </a:rPr>
              <a:t>02</a:t>
            </a:r>
            <a:endParaRPr lang="zh-CN" altLang="en-US" sz="2000" b="1" dirty="0">
              <a:solidFill>
                <a:prstClr val="white"/>
              </a:solidFill>
              <a:cs typeface="+mn-ea"/>
              <a:sym typeface="+mn-lt"/>
            </a:endParaRPr>
          </a:p>
        </p:txBody>
      </p:sp>
      <p:sp>
        <p:nvSpPr>
          <p:cNvPr id="10" name="椭圆 9"/>
          <p:cNvSpPr/>
          <p:nvPr/>
        </p:nvSpPr>
        <p:spPr>
          <a:xfrm>
            <a:off x="4348254" y="4740612"/>
            <a:ext cx="660132" cy="660132"/>
          </a:xfrm>
          <a:prstGeom prst="ellipse">
            <a:avLst/>
          </a:prstGeom>
          <a:solidFill>
            <a:srgbClr val="639A3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prstClr val="white"/>
                </a:solidFill>
                <a:cs typeface="+mn-ea"/>
                <a:sym typeface="+mn-lt"/>
              </a:rPr>
              <a:t>03</a:t>
            </a:r>
            <a:endParaRPr lang="zh-CN" altLang="en-US" sz="2000" b="1" dirty="0">
              <a:solidFill>
                <a:prstClr val="white"/>
              </a:solidFill>
              <a:cs typeface="+mn-ea"/>
              <a:sym typeface="+mn-lt"/>
            </a:endParaRPr>
          </a:p>
        </p:txBody>
      </p:sp>
      <p:sp>
        <p:nvSpPr>
          <p:cNvPr id="2" name="椭圆 1"/>
          <p:cNvSpPr/>
          <p:nvPr/>
        </p:nvSpPr>
        <p:spPr>
          <a:xfrm>
            <a:off x="5945399" y="4929758"/>
            <a:ext cx="660132" cy="660132"/>
          </a:xfrm>
          <a:prstGeom prst="ellipse">
            <a:avLst/>
          </a:prstGeom>
          <a:solidFill>
            <a:srgbClr val="A9D1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prstClr val="white"/>
                </a:solidFill>
                <a:cs typeface="+mn-ea"/>
                <a:sym typeface="+mn-lt"/>
              </a:rPr>
              <a:t>04</a:t>
            </a:r>
            <a:endParaRPr lang="zh-CN" altLang="en-US" sz="2000" b="1" dirty="0">
              <a:solidFill>
                <a:prstClr val="white"/>
              </a:solidFill>
              <a:cs typeface="+mn-ea"/>
              <a:sym typeface="+mn-lt"/>
            </a:endParaRPr>
          </a:p>
        </p:txBody>
      </p:sp>
      <p:sp>
        <p:nvSpPr>
          <p:cNvPr id="12" name="椭圆 11"/>
          <p:cNvSpPr/>
          <p:nvPr/>
        </p:nvSpPr>
        <p:spPr>
          <a:xfrm>
            <a:off x="7142706" y="3844613"/>
            <a:ext cx="660132" cy="660132"/>
          </a:xfrm>
          <a:prstGeom prst="ellipse">
            <a:avLst/>
          </a:prstGeom>
          <a:solidFill>
            <a:srgbClr val="01A89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prstClr val="white"/>
                </a:solidFill>
                <a:cs typeface="+mn-ea"/>
                <a:sym typeface="+mn-lt"/>
              </a:rPr>
              <a:t>05</a:t>
            </a:r>
            <a:endParaRPr lang="zh-CN" altLang="en-US" sz="2000" b="1" dirty="0">
              <a:solidFill>
                <a:prstClr val="white"/>
              </a:solidFill>
              <a:cs typeface="+mn-ea"/>
              <a:sym typeface="+mn-lt"/>
            </a:endParaRPr>
          </a:p>
        </p:txBody>
      </p:sp>
      <p:sp>
        <p:nvSpPr>
          <p:cNvPr id="14" name="椭圆 13"/>
          <p:cNvSpPr/>
          <p:nvPr/>
        </p:nvSpPr>
        <p:spPr>
          <a:xfrm>
            <a:off x="7726295" y="2280938"/>
            <a:ext cx="660132" cy="660132"/>
          </a:xfrm>
          <a:prstGeom prst="ellipse">
            <a:avLst/>
          </a:prstGeom>
          <a:solidFill>
            <a:srgbClr val="41B3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prstClr val="white"/>
                </a:solidFill>
                <a:cs typeface="+mn-ea"/>
                <a:sym typeface="+mn-lt"/>
              </a:rPr>
              <a:t>06</a:t>
            </a:r>
            <a:endParaRPr lang="zh-CN" altLang="en-US" sz="2000" b="1" dirty="0">
              <a:solidFill>
                <a:prstClr val="white"/>
              </a:solidFill>
              <a:cs typeface="+mn-ea"/>
              <a:sym typeface="+mn-lt"/>
            </a:endParaRPr>
          </a:p>
        </p:txBody>
      </p:sp>
      <p:sp>
        <p:nvSpPr>
          <p:cNvPr id="15" name="椭圆 14"/>
          <p:cNvSpPr/>
          <p:nvPr/>
        </p:nvSpPr>
        <p:spPr>
          <a:xfrm>
            <a:off x="2959658" y="2280965"/>
            <a:ext cx="660132" cy="660132"/>
          </a:xfrm>
          <a:prstGeom prst="ellipse">
            <a:avLst/>
          </a:prstGeom>
          <a:solidFill>
            <a:srgbClr val="41B3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prstClr val="white"/>
                </a:solidFill>
                <a:cs typeface="+mn-ea"/>
                <a:sym typeface="+mn-lt"/>
              </a:rPr>
              <a:t>01</a:t>
            </a:r>
            <a:endParaRPr lang="zh-CN" altLang="en-US" sz="2000" b="1" dirty="0">
              <a:solidFill>
                <a:prstClr val="white"/>
              </a:solidFill>
              <a:cs typeface="+mn-ea"/>
              <a:sym typeface="+mn-lt"/>
            </a:endParaRPr>
          </a:p>
        </p:txBody>
      </p:sp>
      <p:grpSp>
        <p:nvGrpSpPr>
          <p:cNvPr id="32" name="组合 31"/>
          <p:cNvGrpSpPr/>
          <p:nvPr/>
        </p:nvGrpSpPr>
        <p:grpSpPr>
          <a:xfrm>
            <a:off x="4797404" y="2051567"/>
            <a:ext cx="1440000" cy="1440000"/>
            <a:chOff x="3832951" y="1054702"/>
            <a:chExt cx="1440000" cy="1440000"/>
          </a:xfrm>
          <a:solidFill>
            <a:schemeClr val="bg1">
              <a:lumMod val="50000"/>
            </a:schemeClr>
          </a:solidFill>
        </p:grpSpPr>
        <p:sp>
          <p:nvSpPr>
            <p:cNvPr id="31" name="椭圆 30"/>
            <p:cNvSpPr/>
            <p:nvPr/>
          </p:nvSpPr>
          <p:spPr>
            <a:xfrm>
              <a:off x="3832951" y="1054702"/>
              <a:ext cx="1440000" cy="1440000"/>
            </a:xfrm>
            <a:prstGeom prst="ellipse">
              <a:avLst/>
            </a:prstGeom>
            <a:solidFill>
              <a:srgbClr val="0B8A9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400">
                <a:cs typeface="+mn-ea"/>
                <a:sym typeface="+mn-lt"/>
              </a:endParaRPr>
            </a:p>
          </p:txBody>
        </p:sp>
        <p:sp>
          <p:nvSpPr>
            <p:cNvPr id="28" name="TextBox 21"/>
            <p:cNvSpPr txBox="1"/>
            <p:nvPr/>
          </p:nvSpPr>
          <p:spPr>
            <a:xfrm>
              <a:off x="4095841" y="1420462"/>
              <a:ext cx="952500" cy="7080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ctr">
                <a:defRPr sz="1400">
                  <a:solidFill>
                    <a:schemeClr val="lt1"/>
                  </a:soli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000" dirty="0">
                  <a:latin typeface="+mn-lt"/>
                  <a:cs typeface="+mn-ea"/>
                  <a:sym typeface="+mn-lt"/>
                </a:rPr>
                <a:t>电阻串联的电路特点</a:t>
              </a:r>
              <a:endParaRPr lang="en-US" altLang="zh-CN" sz="2000" dirty="0">
                <a:latin typeface="+mn-lt"/>
                <a:cs typeface="+mn-ea"/>
                <a:sym typeface="+mn-lt"/>
              </a:endParaRPr>
            </a:p>
          </p:txBody>
        </p:sp>
      </p:grpSp>
      <p:sp>
        <p:nvSpPr>
          <p:cNvPr id="16" name="文本框 15"/>
          <p:cNvSpPr txBox="1"/>
          <p:nvPr/>
        </p:nvSpPr>
        <p:spPr>
          <a:xfrm>
            <a:off x="967105" y="1022985"/>
            <a:ext cx="10333990" cy="506730"/>
          </a:xfrm>
          <a:prstGeom prst="rect">
            <a:avLst/>
          </a:prstGeom>
        </p:spPr>
        <p:txBody>
          <a:bodyPr wrap="square">
            <a:spAutoFit/>
          </a:bodyPr>
          <a:p>
            <a:pPr algn="just">
              <a:lnSpc>
                <a:spcPct val="150000"/>
              </a:lnSpc>
            </a:pPr>
            <a:r>
              <a:rPr lang="zh-CN" altLang="en-US">
                <a:solidFill>
                  <a:srgbClr val="00AEEF"/>
                </a:solidFill>
                <a:latin typeface="黑体" panose="02010609060101010101" charset="-122"/>
                <a:ea typeface="黑体" panose="02010609060101010101" charset="-122"/>
                <a:cs typeface="黑体" panose="02010609060101010101" charset="-122"/>
              </a:rPr>
              <a:t>（二）电阻串联的电路特点</a:t>
            </a:r>
            <a:endParaRPr lang="zh-CN" altLang="en-US">
              <a:solidFill>
                <a:srgbClr val="231F20"/>
              </a:solidFill>
              <a:latin typeface="黑体" panose="02010609060101010101" charset="-122"/>
              <a:ea typeface="黑体" panose="02010609060101010101" charset="-122"/>
              <a:cs typeface="黑体" panose="02010609060101010101" charset="-122"/>
            </a:endParaRPr>
          </a:p>
        </p:txBody>
      </p:sp>
      <p:sp>
        <p:nvSpPr>
          <p:cNvPr id="18" name="TextBox 1"/>
          <p:cNvSpPr txBox="1"/>
          <p:nvPr/>
        </p:nvSpPr>
        <p:spPr>
          <a:xfrm>
            <a:off x="1005205" y="2423160"/>
            <a:ext cx="1816735" cy="66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buClr>
                <a:srgbClr val="C00000"/>
              </a:buClr>
              <a:buNone/>
            </a:pPr>
            <a:r>
              <a:rPr sz="1400" dirty="0">
                <a:solidFill>
                  <a:schemeClr val="tx1">
                    <a:lumMod val="65000"/>
                    <a:lumOff val="35000"/>
                  </a:schemeClr>
                </a:solidFill>
                <a:sym typeface="+mn-lt"/>
              </a:rPr>
              <a:t>电流相等</a:t>
            </a:r>
            <a:endParaRPr sz="1400" dirty="0">
              <a:solidFill>
                <a:schemeClr val="tx1">
                  <a:lumMod val="65000"/>
                  <a:lumOff val="35000"/>
                </a:schemeClr>
              </a:solidFill>
              <a:sym typeface="+mn-lt"/>
            </a:endParaRPr>
          </a:p>
        </p:txBody>
      </p:sp>
      <p:sp>
        <p:nvSpPr>
          <p:cNvPr id="19" name="TextBox 1"/>
          <p:cNvSpPr txBox="1"/>
          <p:nvPr/>
        </p:nvSpPr>
        <p:spPr>
          <a:xfrm>
            <a:off x="1275715" y="4080510"/>
            <a:ext cx="2021840" cy="66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buClr>
                <a:srgbClr val="C00000"/>
              </a:buClr>
              <a:buNone/>
            </a:pPr>
            <a:r>
              <a:rPr sz="1400" dirty="0">
                <a:solidFill>
                  <a:schemeClr val="tx1">
                    <a:lumMod val="65000"/>
                    <a:lumOff val="35000"/>
                  </a:schemeClr>
                </a:solidFill>
                <a:sym typeface="+mn-lt"/>
              </a:rPr>
              <a:t>分压作用</a:t>
            </a:r>
            <a:endParaRPr sz="1400" dirty="0">
              <a:solidFill>
                <a:schemeClr val="tx1">
                  <a:lumMod val="65000"/>
                  <a:lumOff val="35000"/>
                </a:schemeClr>
              </a:solidFill>
              <a:sym typeface="+mn-lt"/>
            </a:endParaRPr>
          </a:p>
        </p:txBody>
      </p:sp>
      <p:sp>
        <p:nvSpPr>
          <p:cNvPr id="20" name="TextBox 1"/>
          <p:cNvSpPr txBox="1"/>
          <p:nvPr/>
        </p:nvSpPr>
        <p:spPr>
          <a:xfrm>
            <a:off x="2728538" y="5459429"/>
            <a:ext cx="1620000" cy="66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buClr>
                <a:srgbClr val="C00000"/>
              </a:buClr>
              <a:buNone/>
            </a:pPr>
            <a:r>
              <a:rPr lang="en-US" sz="1400" dirty="0">
                <a:solidFill>
                  <a:schemeClr val="tx1">
                    <a:lumMod val="65000"/>
                    <a:lumOff val="35000"/>
                  </a:schemeClr>
                </a:solidFill>
                <a:sym typeface="+mn-lt"/>
              </a:rPr>
              <a:t>3. </a:t>
            </a:r>
            <a:r>
              <a:rPr sz="1400" dirty="0">
                <a:solidFill>
                  <a:schemeClr val="tx1">
                    <a:lumMod val="65000"/>
                    <a:lumOff val="35000"/>
                  </a:schemeClr>
                </a:solidFill>
                <a:sym typeface="+mn-lt"/>
              </a:rPr>
              <a:t>等效电阻</a:t>
            </a:r>
            <a:endParaRPr sz="1400" dirty="0">
              <a:solidFill>
                <a:schemeClr val="tx1">
                  <a:lumMod val="65000"/>
                  <a:lumOff val="35000"/>
                </a:schemeClr>
              </a:solidFill>
              <a:sym typeface="+mn-lt"/>
            </a:endParaRPr>
          </a:p>
        </p:txBody>
      </p:sp>
      <p:sp>
        <p:nvSpPr>
          <p:cNvPr id="21" name="TextBox 1"/>
          <p:cNvSpPr txBox="1"/>
          <p:nvPr/>
        </p:nvSpPr>
        <p:spPr>
          <a:xfrm>
            <a:off x="5798128" y="5735654"/>
            <a:ext cx="1620000" cy="66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buClr>
                <a:srgbClr val="C00000"/>
              </a:buClr>
              <a:buNone/>
            </a:pPr>
            <a:r>
              <a:rPr lang="en-US" sz="1400" dirty="0">
                <a:solidFill>
                  <a:schemeClr val="tx1">
                    <a:lumMod val="65000"/>
                    <a:lumOff val="35000"/>
                  </a:schemeClr>
                </a:solidFill>
                <a:sym typeface="+mn-lt"/>
              </a:rPr>
              <a:t>4. </a:t>
            </a:r>
            <a:r>
              <a:rPr sz="1400" dirty="0">
                <a:solidFill>
                  <a:schemeClr val="tx1">
                    <a:lumMod val="65000"/>
                    <a:lumOff val="35000"/>
                  </a:schemeClr>
                </a:solidFill>
                <a:sym typeface="+mn-lt"/>
              </a:rPr>
              <a:t>分压系数</a:t>
            </a:r>
            <a:endParaRPr sz="1400" dirty="0">
              <a:solidFill>
                <a:schemeClr val="tx1">
                  <a:lumMod val="65000"/>
                  <a:lumOff val="35000"/>
                </a:schemeClr>
              </a:solidFill>
              <a:sym typeface="+mn-lt"/>
            </a:endParaRPr>
          </a:p>
        </p:txBody>
      </p:sp>
      <p:sp>
        <p:nvSpPr>
          <p:cNvPr id="22" name="TextBox 1"/>
          <p:cNvSpPr txBox="1"/>
          <p:nvPr/>
        </p:nvSpPr>
        <p:spPr>
          <a:xfrm>
            <a:off x="7887913" y="4007184"/>
            <a:ext cx="1620000" cy="66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l">
              <a:buClr>
                <a:srgbClr val="C00000"/>
              </a:buClr>
              <a:buNone/>
            </a:pPr>
            <a:r>
              <a:rPr lang="en-US" sz="1400" dirty="0">
                <a:solidFill>
                  <a:schemeClr val="tx1">
                    <a:lumMod val="65000"/>
                    <a:lumOff val="35000"/>
                  </a:schemeClr>
                </a:solidFill>
                <a:sym typeface="+mn-lt"/>
              </a:rPr>
              <a:t>5. </a:t>
            </a:r>
            <a:r>
              <a:rPr sz="1400" dirty="0">
                <a:solidFill>
                  <a:schemeClr val="tx1">
                    <a:lumMod val="65000"/>
                    <a:lumOff val="35000"/>
                  </a:schemeClr>
                </a:solidFill>
                <a:sym typeface="+mn-lt"/>
              </a:rPr>
              <a:t>电压电阻</a:t>
            </a:r>
            <a:endParaRPr sz="1400" dirty="0">
              <a:solidFill>
                <a:schemeClr val="tx1">
                  <a:lumMod val="65000"/>
                  <a:lumOff val="35000"/>
                </a:schemeClr>
              </a:solidFill>
              <a:sym typeface="+mn-lt"/>
            </a:endParaRPr>
          </a:p>
        </p:txBody>
      </p:sp>
      <p:sp>
        <p:nvSpPr>
          <p:cNvPr id="23" name="TextBox 1"/>
          <p:cNvSpPr txBox="1"/>
          <p:nvPr/>
        </p:nvSpPr>
        <p:spPr>
          <a:xfrm>
            <a:off x="8495608" y="2438099"/>
            <a:ext cx="1620000" cy="6601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l">
              <a:buClr>
                <a:srgbClr val="C00000"/>
              </a:buClr>
              <a:buNone/>
            </a:pPr>
            <a:r>
              <a:rPr lang="en-US" sz="1400" dirty="0">
                <a:solidFill>
                  <a:schemeClr val="tx1">
                    <a:lumMod val="65000"/>
                    <a:lumOff val="35000"/>
                  </a:schemeClr>
                </a:solidFill>
                <a:sym typeface="+mn-lt"/>
              </a:rPr>
              <a:t>6.</a:t>
            </a:r>
            <a:r>
              <a:rPr sz="1400" dirty="0">
                <a:solidFill>
                  <a:schemeClr val="tx1">
                    <a:lumMod val="65000"/>
                    <a:lumOff val="35000"/>
                  </a:schemeClr>
                </a:solidFill>
                <a:sym typeface="+mn-lt"/>
              </a:rPr>
              <a:t>功率电阻</a:t>
            </a:r>
            <a:endParaRPr sz="1400" dirty="0">
              <a:solidFill>
                <a:schemeClr val="tx1">
                  <a:lumMod val="65000"/>
                  <a:lumOff val="35000"/>
                </a:schemeClr>
              </a:solidFill>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1"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1000"/>
                                        <p:tgtEl>
                                          <p:spTgt spid="3"/>
                                        </p:tgtEl>
                                      </p:cBhvr>
                                    </p:animEffect>
                                  </p:childTnLst>
                                </p:cTn>
                              </p:par>
                            </p:childTnLst>
                          </p:cTn>
                        </p:par>
                        <p:par>
                          <p:cTn id="15" fill="hold">
                            <p:stCondLst>
                              <p:cond delay="2000"/>
                            </p:stCondLst>
                            <p:childTnLst>
                              <p:par>
                                <p:cTn id="16" presetID="18" presetClass="entr" presetSubtype="1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par>
                                <p:cTn id="22" presetID="18" presetClass="entr" presetSubtype="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Right)">
                                      <p:cBhvr>
                                        <p:cTn id="24" dur="500"/>
                                        <p:tgtEl>
                                          <p:spTgt spid="7"/>
                                        </p:tgtEl>
                                      </p:cBhvr>
                                    </p:animEffect>
                                  </p:childTnLst>
                                </p:cTn>
                              </p:par>
                              <p:par>
                                <p:cTn id="25" presetID="18" presetClass="entr" presetSubtype="6"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Right)">
                                      <p:cBhvr>
                                        <p:cTn id="27" dur="500"/>
                                        <p:tgtEl>
                                          <p:spTgt spid="8"/>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2"/>
                                        </p:tgtEl>
                                        <p:attrNameLst>
                                          <p:attrName>style.visibility</p:attrName>
                                        </p:attrNameLst>
                                      </p:cBhvr>
                                      <p:to>
                                        <p:strVal val="visible"/>
                                      </p:to>
                                    </p:set>
                                    <p:anim calcmode="lin" valueType="num">
                                      <p:cBhvr>
                                        <p:cTn id="45" dur="500" fill="hold"/>
                                        <p:tgtEl>
                                          <p:spTgt spid="2"/>
                                        </p:tgtEl>
                                        <p:attrNameLst>
                                          <p:attrName>ppt_w</p:attrName>
                                        </p:attrNameLst>
                                      </p:cBhvr>
                                      <p:tavLst>
                                        <p:tav tm="0">
                                          <p:val>
                                            <p:fltVal val="0"/>
                                          </p:val>
                                        </p:tav>
                                        <p:tav tm="100000">
                                          <p:val>
                                            <p:strVal val="#ppt_w"/>
                                          </p:val>
                                        </p:tav>
                                      </p:tavLst>
                                    </p:anim>
                                    <p:anim calcmode="lin" valueType="num">
                                      <p:cBhvr>
                                        <p:cTn id="46" dur="500" fill="hold"/>
                                        <p:tgtEl>
                                          <p:spTgt spid="2"/>
                                        </p:tgtEl>
                                        <p:attrNameLst>
                                          <p:attrName>ppt_h</p:attrName>
                                        </p:attrNameLst>
                                      </p:cBhvr>
                                      <p:tavLst>
                                        <p:tav tm="0">
                                          <p:val>
                                            <p:fltVal val="0"/>
                                          </p:val>
                                        </p:tav>
                                        <p:tav tm="100000">
                                          <p:val>
                                            <p:strVal val="#ppt_h"/>
                                          </p:val>
                                        </p:tav>
                                      </p:tavLst>
                                    </p:anim>
                                    <p:animEffect transition="in" filter="fade">
                                      <p:cBhvr>
                                        <p:cTn id="47" dur="500"/>
                                        <p:tgtEl>
                                          <p:spTgt spid="2"/>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2500"/>
                            </p:stCondLst>
                            <p:childTnLst>
                              <p:par>
                                <p:cTn id="59" presetID="12" presetClass="entr" presetSubtype="2"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ppt_x</p:attrName>
                                        </p:attrNameLst>
                                      </p:cBhvr>
                                      <p:tavLst>
                                        <p:tav tm="0">
                                          <p:val>
                                            <p:strVal val="#ppt_x+#ppt_w*1.125000"/>
                                          </p:val>
                                        </p:tav>
                                        <p:tav tm="100000">
                                          <p:val>
                                            <p:strVal val="#ppt_x"/>
                                          </p:val>
                                        </p:tav>
                                      </p:tavLst>
                                    </p:anim>
                                    <p:animEffect transition="in" filter="wipe(left)">
                                      <p:cBhvr>
                                        <p:cTn id="62" dur="500"/>
                                        <p:tgtEl>
                                          <p:spTgt spid="18"/>
                                        </p:tgtEl>
                                      </p:cBhvr>
                                    </p:animEffect>
                                  </p:childTnLst>
                                </p:cTn>
                              </p:par>
                            </p:childTnLst>
                          </p:cTn>
                        </p:par>
                        <p:par>
                          <p:cTn id="63" fill="hold">
                            <p:stCondLst>
                              <p:cond delay="3000"/>
                            </p:stCondLst>
                            <p:childTnLst>
                              <p:par>
                                <p:cTn id="64" presetID="12" presetClass="entr" presetSubtype="2"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left)">
                                      <p:cBhvr>
                                        <p:cTn id="67" dur="500"/>
                                        <p:tgtEl>
                                          <p:spTgt spid="19"/>
                                        </p:tgtEl>
                                      </p:cBhvr>
                                    </p:animEffect>
                                  </p:childTnLst>
                                </p:cTn>
                              </p:par>
                            </p:childTnLst>
                          </p:cTn>
                        </p:par>
                        <p:par>
                          <p:cTn id="68" fill="hold">
                            <p:stCondLst>
                              <p:cond delay="3500"/>
                            </p:stCondLst>
                            <p:childTnLst>
                              <p:par>
                                <p:cTn id="69" presetID="12" presetClass="entr" presetSubtype="2"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p:tgtEl>
                                          <p:spTgt spid="20"/>
                                        </p:tgtEl>
                                        <p:attrNameLst>
                                          <p:attrName>ppt_x</p:attrName>
                                        </p:attrNameLst>
                                      </p:cBhvr>
                                      <p:tavLst>
                                        <p:tav tm="0">
                                          <p:val>
                                            <p:strVal val="#ppt_x+#ppt_w*1.125000"/>
                                          </p:val>
                                        </p:tav>
                                        <p:tav tm="100000">
                                          <p:val>
                                            <p:strVal val="#ppt_x"/>
                                          </p:val>
                                        </p:tav>
                                      </p:tavLst>
                                    </p:anim>
                                    <p:animEffect transition="in" filter="wipe(left)">
                                      <p:cBhvr>
                                        <p:cTn id="72" dur="500"/>
                                        <p:tgtEl>
                                          <p:spTgt spid="20"/>
                                        </p:tgtEl>
                                      </p:cBhvr>
                                    </p:animEffect>
                                  </p:childTnLst>
                                </p:cTn>
                              </p:par>
                            </p:childTnLst>
                          </p:cTn>
                        </p:par>
                        <p:par>
                          <p:cTn id="73" fill="hold">
                            <p:stCondLst>
                              <p:cond delay="4000"/>
                            </p:stCondLst>
                            <p:childTnLst>
                              <p:par>
                                <p:cTn id="74" presetID="12" presetClass="entr" presetSubtype="2"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p:tgtEl>
                                          <p:spTgt spid="21"/>
                                        </p:tgtEl>
                                        <p:attrNameLst>
                                          <p:attrName>ppt_x</p:attrName>
                                        </p:attrNameLst>
                                      </p:cBhvr>
                                      <p:tavLst>
                                        <p:tav tm="0">
                                          <p:val>
                                            <p:strVal val="#ppt_x+#ppt_w*1.125000"/>
                                          </p:val>
                                        </p:tav>
                                        <p:tav tm="100000">
                                          <p:val>
                                            <p:strVal val="#ppt_x"/>
                                          </p:val>
                                        </p:tav>
                                      </p:tavLst>
                                    </p:anim>
                                    <p:animEffect transition="in" filter="wipe(left)">
                                      <p:cBhvr>
                                        <p:cTn id="77" dur="500"/>
                                        <p:tgtEl>
                                          <p:spTgt spid="21"/>
                                        </p:tgtEl>
                                      </p:cBhvr>
                                    </p:animEffect>
                                  </p:childTnLst>
                                </p:cTn>
                              </p:par>
                            </p:childTnLst>
                          </p:cTn>
                        </p:par>
                        <p:par>
                          <p:cTn id="78" fill="hold">
                            <p:stCondLst>
                              <p:cond delay="4500"/>
                            </p:stCondLst>
                            <p:childTnLst>
                              <p:par>
                                <p:cTn id="79" presetID="12" presetClass="entr" presetSubtype="2"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500"/>
                                        <p:tgtEl>
                                          <p:spTgt spid="22"/>
                                        </p:tgtEl>
                                        <p:attrNameLst>
                                          <p:attrName>ppt_x</p:attrName>
                                        </p:attrNameLst>
                                      </p:cBhvr>
                                      <p:tavLst>
                                        <p:tav tm="0">
                                          <p:val>
                                            <p:strVal val="#ppt_x+#ppt_w*1.125000"/>
                                          </p:val>
                                        </p:tav>
                                        <p:tav tm="100000">
                                          <p:val>
                                            <p:strVal val="#ppt_x"/>
                                          </p:val>
                                        </p:tav>
                                      </p:tavLst>
                                    </p:anim>
                                    <p:animEffect transition="in" filter="wipe(left)">
                                      <p:cBhvr>
                                        <p:cTn id="82" dur="500"/>
                                        <p:tgtEl>
                                          <p:spTgt spid="22"/>
                                        </p:tgtEl>
                                      </p:cBhvr>
                                    </p:animEffect>
                                  </p:childTnLst>
                                </p:cTn>
                              </p:par>
                            </p:childTnLst>
                          </p:cTn>
                        </p:par>
                        <p:par>
                          <p:cTn id="83" fill="hold">
                            <p:stCondLst>
                              <p:cond delay="5000"/>
                            </p:stCondLst>
                            <p:childTnLst>
                              <p:par>
                                <p:cTn id="84" presetID="12" presetClass="entr" presetSubtype="2"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p:tgtEl>
                                          <p:spTgt spid="23"/>
                                        </p:tgtEl>
                                        <p:attrNameLst>
                                          <p:attrName>ppt_x</p:attrName>
                                        </p:attrNameLst>
                                      </p:cBhvr>
                                      <p:tavLst>
                                        <p:tav tm="0">
                                          <p:val>
                                            <p:strVal val="#ppt_x+#ppt_w*1.125000"/>
                                          </p:val>
                                        </p:tav>
                                        <p:tav tm="100000">
                                          <p:val>
                                            <p:strVal val="#ppt_x"/>
                                          </p:val>
                                        </p:tav>
                                      </p:tavLst>
                                    </p:anim>
                                    <p:animEffect transition="in" filter="wipe(left)">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9" grpId="0" bldLvl="0" animBg="1"/>
      <p:bldP spid="10" grpId="0" bldLvl="0" animBg="1"/>
      <p:bldP spid="2" grpId="0" bldLvl="0" animBg="1"/>
      <p:bldP spid="12" grpId="0" bldLvl="0" animBg="1"/>
      <p:bldP spid="14" grpId="0" bldLvl="0" animBg="1"/>
      <p:bldP spid="15" grpId="0" bldLvl="0" animBg="1"/>
      <p:bldP spid="18" grpId="0" bldLvl="0" animBg="1"/>
      <p:bldP spid="19" grpId="0" bldLvl="0" animBg="1"/>
      <p:bldP spid="20" grpId="0" bldLvl="0" animBg="1"/>
      <p:bldP spid="21" grpId="0" bldLvl="0" animBg="1"/>
      <p:bldP spid="22" grpId="0" bldLvl="0" animBg="1"/>
      <p:bldP spid="23"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一、电阻的串联电路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5" name="文本框 4"/>
          <p:cNvSpPr txBox="1"/>
          <p:nvPr/>
        </p:nvSpPr>
        <p:spPr>
          <a:xfrm>
            <a:off x="967105" y="1359535"/>
            <a:ext cx="10333990" cy="2999740"/>
          </a:xfrm>
          <a:prstGeom prst="rect">
            <a:avLst/>
          </a:prstGeom>
        </p:spPr>
        <p:txBody>
          <a:bodyPr wrap="square">
            <a:spAutoFit/>
          </a:bodyPr>
          <a:p>
            <a:pPr algn="just">
              <a:lnSpc>
                <a:spcPct val="150000"/>
              </a:lnSpc>
            </a:pPr>
            <a:r>
              <a:rPr lang="zh-CN" altLang="en-US">
                <a:solidFill>
                  <a:srgbClr val="00AEEF"/>
                </a:solidFill>
                <a:latin typeface="黑体" panose="02010609060101010101" charset="-122"/>
                <a:ea typeface="黑体" panose="02010609060101010101" charset="-122"/>
                <a:cs typeface="黑体" panose="02010609060101010101" charset="-122"/>
              </a:rPr>
              <a:t>（二）电阻串联的电路特点</a:t>
            </a:r>
            <a:endParaRPr lang="zh-CN" altLang="en-US">
              <a:solidFill>
                <a:srgbClr val="00AEEF"/>
              </a:solidFill>
              <a:latin typeface="黑体" panose="02010609060101010101" charset="-122"/>
              <a:ea typeface="黑体" panose="02010609060101010101" charset="-122"/>
              <a:cs typeface="黑体" panose="02010609060101010101" charset="-122"/>
            </a:endParaRPr>
          </a:p>
          <a:p>
            <a:pPr algn="just">
              <a:lnSpc>
                <a:spcPct val="150000"/>
              </a:lnSpc>
            </a:pPr>
            <a:r>
              <a:rPr>
                <a:solidFill>
                  <a:srgbClr val="231F20"/>
                </a:solidFill>
                <a:latin typeface="黑体" panose="02010609060101010101" charset="-122"/>
                <a:ea typeface="黑体" panose="02010609060101010101" charset="-122"/>
                <a:cs typeface="黑体" panose="02010609060101010101" charset="-122"/>
              </a:rPr>
              <a:t>（1）电流相等：通过各电阻的电流相等，即</a:t>
            </a:r>
            <a:r>
              <a:rPr lang="en-US">
                <a:solidFill>
                  <a:srgbClr val="231F20"/>
                </a:solidFill>
                <a:latin typeface="黑体" panose="02010609060101010101" charset="-122"/>
                <a:ea typeface="黑体" panose="02010609060101010101" charset="-122"/>
                <a:cs typeface="黑体" panose="02010609060101010101" charset="-122"/>
              </a:rPr>
              <a:t> </a:t>
            </a:r>
            <a:r>
              <a:rPr lang="en-US" i="1">
                <a:solidFill>
                  <a:srgbClr val="231F20"/>
                </a:solidFill>
                <a:latin typeface="方正宋三简体" panose="03000509000000000000" charset="-122"/>
                <a:ea typeface="方正宋三简体" panose="03000509000000000000" charset="-122"/>
                <a:cs typeface="黑体" panose="02010609060101010101" charset="-122"/>
              </a:rPr>
              <a:t>I</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1 </a:t>
            </a:r>
            <a:r>
              <a:rPr lang="en-US">
                <a:solidFill>
                  <a:srgbClr val="231F20"/>
                </a:solidFill>
                <a:latin typeface="方正宋三简体" panose="03000509000000000000" charset="-122"/>
                <a:ea typeface="方正宋三简体" panose="03000509000000000000" charset="-122"/>
                <a:cs typeface="黑体" panose="02010609060101010101" charset="-122"/>
              </a:rPr>
              <a:t>= </a:t>
            </a:r>
            <a:r>
              <a:rPr lang="en-US" i="1">
                <a:solidFill>
                  <a:srgbClr val="231F20"/>
                </a:solidFill>
                <a:latin typeface="方正宋三简体" panose="03000509000000000000" charset="-122"/>
                <a:ea typeface="方正宋三简体" panose="03000509000000000000" charset="-122"/>
                <a:cs typeface="黑体" panose="02010609060101010101" charset="-122"/>
              </a:rPr>
              <a:t>I</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2 </a:t>
            </a:r>
            <a:r>
              <a:rPr lang="en-US">
                <a:solidFill>
                  <a:srgbClr val="231F20"/>
                </a:solidFill>
                <a:latin typeface="方正宋三简体" panose="03000509000000000000" charset="-122"/>
                <a:ea typeface="方正宋三简体" panose="03000509000000000000" charset="-122"/>
                <a:cs typeface="黑体" panose="02010609060101010101" charset="-122"/>
              </a:rPr>
              <a:t>= </a:t>
            </a:r>
            <a:r>
              <a:rPr lang="en-US" i="1">
                <a:solidFill>
                  <a:srgbClr val="231F20"/>
                </a:solidFill>
                <a:latin typeface="方正宋三简体" panose="03000509000000000000" charset="-122"/>
                <a:ea typeface="方正宋三简体" panose="03000509000000000000" charset="-122"/>
                <a:cs typeface="黑体" panose="02010609060101010101" charset="-122"/>
              </a:rPr>
              <a:t>I</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3 </a:t>
            </a:r>
            <a:r>
              <a:rPr lang="en-US">
                <a:solidFill>
                  <a:srgbClr val="231F20"/>
                </a:solidFill>
                <a:latin typeface="方正宋三简体" panose="03000509000000000000" charset="-122"/>
                <a:ea typeface="方正宋三简体" panose="03000509000000000000" charset="-122"/>
                <a:cs typeface="黑体" panose="02010609060101010101" charset="-122"/>
              </a:rPr>
              <a:t>= </a:t>
            </a:r>
            <a:r>
              <a:rPr lang="en-US" i="1">
                <a:solidFill>
                  <a:srgbClr val="231F20"/>
                </a:solidFill>
                <a:latin typeface="方正宋三简体" panose="03000509000000000000" charset="-122"/>
                <a:ea typeface="方正宋三简体" panose="03000509000000000000" charset="-122"/>
                <a:cs typeface="黑体" panose="02010609060101010101" charset="-122"/>
              </a:rPr>
              <a:t>I</a:t>
            </a:r>
            <a:r>
              <a:rPr>
                <a:solidFill>
                  <a:srgbClr val="231F20"/>
                </a:solidFill>
                <a:latin typeface="黑体" panose="02010609060101010101" charset="-122"/>
                <a:ea typeface="黑体" panose="02010609060101010101" charset="-122"/>
                <a:cs typeface="黑体" panose="02010609060101010101" charset="-122"/>
              </a:rPr>
              <a:t> 。</a:t>
            </a:r>
            <a:endParaRPr>
              <a:solidFill>
                <a:srgbClr val="231F20"/>
              </a:solidFill>
              <a:latin typeface="黑体" panose="02010609060101010101" charset="-122"/>
              <a:ea typeface="黑体" panose="02010609060101010101" charset="-122"/>
              <a:cs typeface="黑体" panose="02010609060101010101" charset="-122"/>
            </a:endParaRPr>
          </a:p>
          <a:p>
            <a:pPr algn="just">
              <a:lnSpc>
                <a:spcPct val="150000"/>
              </a:lnSpc>
            </a:pPr>
            <a:r>
              <a:rPr>
                <a:solidFill>
                  <a:srgbClr val="231F20"/>
                </a:solidFill>
                <a:latin typeface="黑体" panose="02010609060101010101" charset="-122"/>
                <a:ea typeface="黑体" panose="02010609060101010101" charset="-122"/>
                <a:cs typeface="黑体" panose="02010609060101010101" charset="-122"/>
              </a:rPr>
              <a:t>（2）分压作用：总电压等于各电阻上电压之和，即 </a:t>
            </a:r>
            <a:r>
              <a:rPr lang="en-US" i="1">
                <a:solidFill>
                  <a:srgbClr val="231F20"/>
                </a:solidFill>
                <a:latin typeface="方正宋三简体" panose="03000509000000000000" charset="-122"/>
                <a:ea typeface="方正宋三简体" panose="03000509000000000000" charset="-122"/>
                <a:cs typeface="黑体" panose="02010609060101010101" charset="-122"/>
              </a:rPr>
              <a:t>U=U</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1</a:t>
            </a:r>
            <a:r>
              <a:rPr lang="en-US" i="1">
                <a:solidFill>
                  <a:srgbClr val="231F20"/>
                </a:solidFill>
                <a:latin typeface="方正宋三简体" panose="03000509000000000000" charset="-122"/>
                <a:ea typeface="方正宋三简体" panose="03000509000000000000" charset="-122"/>
                <a:cs typeface="黑体" panose="02010609060101010101" charset="-122"/>
              </a:rPr>
              <a:t>+U</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2</a:t>
            </a:r>
            <a:r>
              <a:rPr lang="en-US" i="1">
                <a:solidFill>
                  <a:srgbClr val="231F20"/>
                </a:solidFill>
                <a:latin typeface="方正宋三简体" panose="03000509000000000000" charset="-122"/>
                <a:ea typeface="方正宋三简体" panose="03000509000000000000" charset="-122"/>
                <a:cs typeface="黑体" panose="02010609060101010101" charset="-122"/>
              </a:rPr>
              <a:t>+U</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3</a:t>
            </a:r>
            <a:r>
              <a:rPr>
                <a:solidFill>
                  <a:srgbClr val="231F20"/>
                </a:solidFill>
                <a:latin typeface="黑体" panose="02010609060101010101" charset="-122"/>
                <a:ea typeface="黑体" panose="02010609060101010101" charset="-122"/>
                <a:cs typeface="黑体" panose="02010609060101010101" charset="-122"/>
              </a:rPr>
              <a:t> 。</a:t>
            </a:r>
            <a:endParaRPr>
              <a:solidFill>
                <a:srgbClr val="231F20"/>
              </a:solidFill>
              <a:latin typeface="黑体" panose="02010609060101010101" charset="-122"/>
              <a:ea typeface="黑体" panose="02010609060101010101" charset="-122"/>
              <a:cs typeface="黑体" panose="02010609060101010101" charset="-122"/>
            </a:endParaRPr>
          </a:p>
          <a:p>
            <a:pPr algn="just">
              <a:lnSpc>
                <a:spcPct val="150000"/>
              </a:lnSpc>
            </a:pPr>
            <a:r>
              <a:rPr>
                <a:solidFill>
                  <a:srgbClr val="231F20"/>
                </a:solidFill>
                <a:latin typeface="黑体" panose="02010609060101010101" charset="-122"/>
                <a:ea typeface="黑体" panose="02010609060101010101" charset="-122"/>
                <a:cs typeface="黑体" panose="02010609060101010101" charset="-122"/>
              </a:rPr>
              <a:t>（3）等效电阻：等效电阻［总电阻，是指如果用一个电阻</a:t>
            </a:r>
            <a:r>
              <a:rPr i="1">
                <a:solidFill>
                  <a:srgbClr val="231F20"/>
                </a:solidFill>
                <a:latin typeface="方正宋三简体" panose="03000509000000000000" charset="-122"/>
                <a:ea typeface="方正宋三简体" panose="03000509000000000000" charset="-122"/>
                <a:cs typeface="黑体" panose="02010609060101010101" charset="-122"/>
              </a:rPr>
              <a:t> R </a:t>
            </a:r>
            <a:r>
              <a:rPr>
                <a:solidFill>
                  <a:srgbClr val="231F20"/>
                </a:solidFill>
                <a:latin typeface="黑体" panose="02010609060101010101" charset="-122"/>
                <a:ea typeface="黑体" panose="02010609060101010101" charset="-122"/>
                <a:cs typeface="黑体" panose="02010609060101010101" charset="-122"/>
              </a:rPr>
              <a:t>代替串联的所有电阻接到同一电源上，电路中的电流是相同的，如图 1.4.2（b）所示的等效电路］，即</a:t>
            </a:r>
            <a:r>
              <a:rPr lang="en-US">
                <a:solidFill>
                  <a:srgbClr val="231F20"/>
                </a:solidFill>
                <a:latin typeface="黑体" panose="02010609060101010101" charset="-122"/>
                <a:ea typeface="黑体" panose="02010609060101010101" charset="-122"/>
                <a:cs typeface="黑体" panose="02010609060101010101" charset="-122"/>
              </a:rPr>
              <a:t> </a:t>
            </a:r>
            <a:r>
              <a:rPr lang="en-US" i="1">
                <a:solidFill>
                  <a:srgbClr val="231F20"/>
                </a:solidFill>
                <a:latin typeface="方正宋三简体" panose="03000509000000000000" charset="-122"/>
                <a:ea typeface="方正宋三简体" panose="03000509000000000000" charset="-122"/>
                <a:cs typeface="黑体" panose="02010609060101010101" charset="-122"/>
              </a:rPr>
              <a:t>R=R</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1</a:t>
            </a:r>
            <a:r>
              <a:rPr lang="en-US" i="1">
                <a:solidFill>
                  <a:srgbClr val="231F20"/>
                </a:solidFill>
                <a:latin typeface="方正宋三简体" panose="03000509000000000000" charset="-122"/>
                <a:ea typeface="方正宋三简体" panose="03000509000000000000" charset="-122"/>
                <a:cs typeface="黑体" panose="02010609060101010101" charset="-122"/>
              </a:rPr>
              <a:t>+R</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2</a:t>
            </a:r>
            <a:r>
              <a:rPr lang="en-US" i="1">
                <a:solidFill>
                  <a:srgbClr val="231F20"/>
                </a:solidFill>
                <a:latin typeface="方正宋三简体" panose="03000509000000000000" charset="-122"/>
                <a:ea typeface="方正宋三简体" panose="03000509000000000000" charset="-122"/>
                <a:cs typeface="黑体" panose="02010609060101010101" charset="-122"/>
              </a:rPr>
              <a:t>+R</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3 </a:t>
            </a:r>
            <a:r>
              <a:rPr>
                <a:solidFill>
                  <a:srgbClr val="231F20"/>
                </a:solidFill>
                <a:latin typeface="黑体" panose="02010609060101010101" charset="-122"/>
                <a:ea typeface="黑体" panose="02010609060101010101" charset="-122"/>
                <a:cs typeface="黑体" panose="02010609060101010101" charset="-122"/>
              </a:rPr>
              <a:t>。</a:t>
            </a:r>
            <a:endParaRPr>
              <a:solidFill>
                <a:srgbClr val="231F20"/>
              </a:solidFill>
              <a:latin typeface="黑体" panose="02010609060101010101" charset="-122"/>
              <a:ea typeface="黑体" panose="02010609060101010101" charset="-122"/>
              <a:cs typeface="黑体" panose="02010609060101010101" charset="-122"/>
            </a:endParaRPr>
          </a:p>
          <a:p>
            <a:pPr algn="just">
              <a:lnSpc>
                <a:spcPct val="150000"/>
              </a:lnSpc>
            </a:pPr>
            <a:r>
              <a:rPr>
                <a:solidFill>
                  <a:srgbClr val="231F20"/>
                </a:solidFill>
                <a:latin typeface="黑体" panose="02010609060101010101" charset="-122"/>
                <a:ea typeface="黑体" panose="02010609060101010101" charset="-122"/>
                <a:cs typeface="黑体" panose="02010609060101010101" charset="-122"/>
              </a:rPr>
              <a:t>（4）分压系数：在直流电路中，常用电阻的串联来达到分压的目的。各串联电阻两端的电压与总电压间的关系为</a:t>
            </a:r>
            <a:endParaRPr>
              <a:solidFill>
                <a:srgbClr val="231F20"/>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3605530" y="4149725"/>
            <a:ext cx="5248275" cy="202882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7" name="Oval 4"/>
          <p:cNvSpPr/>
          <p:nvPr/>
        </p:nvSpPr>
        <p:spPr>
          <a:xfrm>
            <a:off x="6468890" y="2417462"/>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solidFill>
            <a:srgbClr val="01A8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1" name="矩形 20"/>
          <p:cNvSpPr/>
          <p:nvPr/>
        </p:nvSpPr>
        <p:spPr bwMode="auto">
          <a:xfrm>
            <a:off x="7248395" y="2324911"/>
            <a:ext cx="4383315" cy="329057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1. 搭建如图 1.1.1 所示电路。</a:t>
            </a:r>
            <a:endPar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2. 观察如下现象并记录。</a:t>
            </a:r>
            <a:endPar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（1）合上开关 S，观测电压表的指示值、电流表的指示值和方向及灯泡的亮度。</a:t>
            </a:r>
            <a:endPar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（2）改变电源 E 的极性，观测电压表的指示值、电流表的指示值和方向及灯泡的亮度。</a:t>
            </a:r>
            <a:endPar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（3）改变电阻 R 的阻值，再观测电压表的指示值、电流表的指示值和方向及灯泡的亮度。</a:t>
            </a:r>
            <a:endPar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3. 现象分析和总结。</a:t>
            </a:r>
            <a:endPar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对上述现象进行分析，可得出哪些结论？</a:t>
            </a:r>
            <a:endParaRPr kumimoji="0" lang="en-US" altLang="zh-CN" sz="1600"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2" name="图片 1"/>
          <p:cNvPicPr>
            <a:picLocks noChangeAspect="1"/>
          </p:cNvPicPr>
          <p:nvPr/>
        </p:nvPicPr>
        <p:blipFill>
          <a:blip r:embed="rId1"/>
          <a:stretch>
            <a:fillRect/>
          </a:stretch>
        </p:blipFill>
        <p:spPr>
          <a:xfrm>
            <a:off x="1056005" y="2159000"/>
            <a:ext cx="4115435" cy="3622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一、电阻的串联电路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5" name="文本框 4"/>
          <p:cNvSpPr txBox="1"/>
          <p:nvPr/>
        </p:nvSpPr>
        <p:spPr>
          <a:xfrm>
            <a:off x="967105" y="864235"/>
            <a:ext cx="10333990" cy="5077460"/>
          </a:xfrm>
          <a:prstGeom prst="rect">
            <a:avLst/>
          </a:prstGeom>
        </p:spPr>
        <p:txBody>
          <a:bodyPr wrap="square">
            <a:spAutoFit/>
          </a:bodyPr>
          <a:p>
            <a:pPr algn="just">
              <a:lnSpc>
                <a:spcPct val="150000"/>
              </a:lnSpc>
            </a:pPr>
            <a:r>
              <a:rPr>
                <a:solidFill>
                  <a:srgbClr val="231F20"/>
                </a:solidFill>
                <a:cs typeface="黑体" panose="02010609060101010101" charset="-122"/>
              </a:rPr>
              <a:t>式中</a:t>
            </a:r>
            <a:r>
              <a:rPr lang="en-US">
                <a:solidFill>
                  <a:srgbClr val="231F20"/>
                </a:solidFill>
                <a:cs typeface="黑体" panose="02010609060101010101" charset="-122"/>
              </a:rPr>
              <a:t>  </a:t>
            </a:r>
            <a:r>
              <a:rPr>
                <a:solidFill>
                  <a:srgbClr val="231F20"/>
                </a:solidFill>
                <a:cs typeface="黑体" panose="02010609060101010101" charset="-122"/>
              </a:rPr>
              <a:t> </a:t>
            </a:r>
            <a:r>
              <a:rPr lang="zh-CN">
                <a:solidFill>
                  <a:srgbClr val="231F20"/>
                </a:solidFill>
                <a:cs typeface="黑体" panose="02010609060101010101" charset="-122"/>
              </a:rPr>
              <a:t>、</a:t>
            </a:r>
            <a:r>
              <a:rPr>
                <a:solidFill>
                  <a:srgbClr val="231F20"/>
                </a:solidFill>
                <a:cs typeface="黑体" panose="02010609060101010101" charset="-122"/>
              </a:rPr>
              <a:t> </a:t>
            </a:r>
            <a:r>
              <a:rPr lang="en-US">
                <a:solidFill>
                  <a:srgbClr val="231F20"/>
                </a:solidFill>
                <a:cs typeface="黑体" panose="02010609060101010101" charset="-122"/>
              </a:rPr>
              <a:t> </a:t>
            </a:r>
            <a:r>
              <a:rPr lang="zh-CN" altLang="en-US">
                <a:solidFill>
                  <a:srgbClr val="231F20"/>
                </a:solidFill>
                <a:cs typeface="黑体" panose="02010609060101010101" charset="-122"/>
              </a:rPr>
              <a:t>、</a:t>
            </a:r>
            <a:r>
              <a:rPr lang="en-US">
                <a:solidFill>
                  <a:srgbClr val="231F20"/>
                </a:solidFill>
                <a:cs typeface="黑体" panose="02010609060101010101" charset="-122"/>
              </a:rPr>
              <a:t>   </a:t>
            </a:r>
            <a:r>
              <a:rPr>
                <a:solidFill>
                  <a:srgbClr val="231F20"/>
                </a:solidFill>
                <a:cs typeface="黑体" panose="02010609060101010101" charset="-122"/>
              </a:rPr>
              <a:t>称为分压系数，由分压系数可直接求得各串联电阻两端的电压。</a:t>
            </a:r>
            <a:endParaRPr>
              <a:solidFill>
                <a:srgbClr val="231F20"/>
              </a:solidFill>
              <a:cs typeface="黑体" panose="02010609060101010101" charset="-122"/>
            </a:endParaRPr>
          </a:p>
          <a:p>
            <a:pPr algn="just">
              <a:lnSpc>
                <a:spcPct val="150000"/>
              </a:lnSpc>
            </a:pPr>
            <a:r>
              <a:rPr>
                <a:solidFill>
                  <a:srgbClr val="231F20"/>
                </a:solidFill>
                <a:cs typeface="黑体" panose="02010609060101010101" charset="-122"/>
              </a:rPr>
              <a:t>（5）电压电阻：由式（1-4-1）还可知，电阻串联时，各电阻两端的电压与电阻的大小成正比，即 </a:t>
            </a:r>
            <a:r>
              <a:rPr lang="en-US" i="1">
                <a:solidFill>
                  <a:srgbClr val="231F20"/>
                </a:solidFill>
                <a:latin typeface="方正宋三简体" panose="03000509000000000000" charset="-122"/>
                <a:ea typeface="方正宋三简体" panose="03000509000000000000" charset="-122"/>
                <a:cs typeface="黑体" panose="02010609060101010101" charset="-122"/>
              </a:rPr>
              <a:t>U</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1 </a:t>
            </a:r>
            <a:r>
              <a:rPr lang="en-US" i="1">
                <a:solidFill>
                  <a:srgbClr val="231F20"/>
                </a:solidFill>
                <a:latin typeface="方正宋三简体" panose="03000509000000000000" charset="-122"/>
                <a:ea typeface="方正宋三简体" panose="03000509000000000000" charset="-122"/>
                <a:cs typeface="黑体" panose="02010609060101010101" charset="-122"/>
              </a:rPr>
              <a:t>: U</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2 </a:t>
            </a:r>
            <a:r>
              <a:rPr lang="en-US" i="1">
                <a:solidFill>
                  <a:srgbClr val="231F20"/>
                </a:solidFill>
                <a:latin typeface="方正宋三简体" panose="03000509000000000000" charset="-122"/>
                <a:ea typeface="方正宋三简体" panose="03000509000000000000" charset="-122"/>
                <a:cs typeface="黑体" panose="02010609060101010101" charset="-122"/>
              </a:rPr>
              <a:t>: U</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3</a:t>
            </a:r>
            <a:r>
              <a:rPr lang="en-US" i="1">
                <a:solidFill>
                  <a:srgbClr val="231F20"/>
                </a:solidFill>
                <a:latin typeface="方正宋三简体" panose="03000509000000000000" charset="-122"/>
                <a:ea typeface="方正宋三简体" panose="03000509000000000000" charset="-122"/>
                <a:cs typeface="黑体" panose="02010609060101010101" charset="-122"/>
              </a:rPr>
              <a:t>=R</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1 </a:t>
            </a:r>
            <a:r>
              <a:rPr lang="en-US" i="1">
                <a:solidFill>
                  <a:srgbClr val="231F20"/>
                </a:solidFill>
                <a:latin typeface="方正宋三简体" panose="03000509000000000000" charset="-122"/>
                <a:ea typeface="方正宋三简体" panose="03000509000000000000" charset="-122"/>
                <a:cs typeface="黑体" panose="02010609060101010101" charset="-122"/>
              </a:rPr>
              <a:t>: R</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2 </a:t>
            </a:r>
            <a:r>
              <a:rPr lang="en-US" i="1">
                <a:solidFill>
                  <a:srgbClr val="231F20"/>
                </a:solidFill>
                <a:latin typeface="方正宋三简体" panose="03000509000000000000" charset="-122"/>
                <a:ea typeface="方正宋三简体" panose="03000509000000000000" charset="-122"/>
                <a:cs typeface="黑体" panose="02010609060101010101" charset="-122"/>
              </a:rPr>
              <a:t>: R</a:t>
            </a:r>
            <a:r>
              <a:rPr lang="en-US" i="1" baseline="-25000">
                <a:solidFill>
                  <a:srgbClr val="231F20"/>
                </a:solidFill>
                <a:latin typeface="方正宋三简体" panose="03000509000000000000" charset="-122"/>
                <a:ea typeface="方正宋三简体" panose="03000509000000000000" charset="-122"/>
                <a:cs typeface="黑体" panose="02010609060101010101" charset="-122"/>
              </a:rPr>
              <a:t>3  </a:t>
            </a:r>
            <a:r>
              <a:rPr lang="zh-CN" altLang="en-US" i="1">
                <a:solidFill>
                  <a:srgbClr val="231F20"/>
                </a:solidFill>
                <a:latin typeface="黑体" panose="02010609060101010101" charset="-122"/>
                <a:ea typeface="黑体" panose="02010609060101010101" charset="-122"/>
                <a:cs typeface="黑体" panose="02010609060101010101" charset="-122"/>
              </a:rPr>
              <a:t>。</a:t>
            </a:r>
            <a:endParaRPr lang="zh-CN" altLang="en-US" i="1">
              <a:solidFill>
                <a:srgbClr val="231F20"/>
              </a:solidFill>
              <a:latin typeface="黑体" panose="02010609060101010101" charset="-122"/>
              <a:ea typeface="黑体" panose="02010609060101010101" charset="-122"/>
              <a:cs typeface="黑体" panose="02010609060101010101" charset="-122"/>
            </a:endParaRPr>
          </a:p>
          <a:p>
            <a:pPr algn="just">
              <a:lnSpc>
                <a:spcPct val="150000"/>
              </a:lnSpc>
            </a:pPr>
            <a:r>
              <a:rPr lang="zh-CN" altLang="en-US">
                <a:solidFill>
                  <a:srgbClr val="231F20"/>
                </a:solidFill>
                <a:latin typeface="黑体" panose="02010609060101010101" charset="-122"/>
                <a:ea typeface="黑体" panose="02010609060101010101" charset="-122"/>
                <a:cs typeface="黑体" panose="02010609060101010101" charset="-122"/>
              </a:rPr>
              <a:t>（6）功率电阻：各电阻消耗的功率与电阻成正比，即</a:t>
            </a:r>
            <a:r>
              <a:rPr lang="zh-CN" altLang="en-US" i="1">
                <a:solidFill>
                  <a:srgbClr val="231F20"/>
                </a:solidFill>
                <a:latin typeface="方正宋三简体" panose="03000509000000000000" charset="-122"/>
                <a:ea typeface="方正宋三简体" panose="03000509000000000000" charset="-122"/>
                <a:cs typeface="黑体" panose="02010609060101010101" charset="-122"/>
              </a:rPr>
              <a:t> </a:t>
            </a:r>
            <a:r>
              <a:rPr lang="en-US" altLang="zh-CN" i="1">
                <a:solidFill>
                  <a:srgbClr val="231F20"/>
                </a:solidFill>
                <a:latin typeface="方正宋三简体" panose="03000509000000000000" charset="-122"/>
                <a:ea typeface="方正宋三简体" panose="03000509000000000000" charset="-122"/>
                <a:cs typeface="黑体" panose="02010609060101010101" charset="-122"/>
              </a:rPr>
              <a:t>P</a:t>
            </a:r>
            <a:r>
              <a:rPr lang="en-US" altLang="zh-CN" i="1" baseline="-25000">
                <a:solidFill>
                  <a:srgbClr val="231F20"/>
                </a:solidFill>
                <a:latin typeface="方正宋三简体" panose="03000509000000000000" charset="-122"/>
                <a:ea typeface="方正宋三简体" panose="03000509000000000000" charset="-122"/>
                <a:cs typeface="黑体" panose="02010609060101010101" charset="-122"/>
              </a:rPr>
              <a:t>1 </a:t>
            </a:r>
            <a:r>
              <a:rPr lang="en-US" altLang="zh-CN" i="1">
                <a:solidFill>
                  <a:srgbClr val="231F20"/>
                </a:solidFill>
                <a:latin typeface="方正宋三简体" panose="03000509000000000000" charset="-122"/>
                <a:ea typeface="方正宋三简体" panose="03000509000000000000" charset="-122"/>
                <a:cs typeface="黑体" panose="02010609060101010101" charset="-122"/>
              </a:rPr>
              <a:t>: P</a:t>
            </a:r>
            <a:r>
              <a:rPr lang="en-US" altLang="zh-CN" i="1" baseline="-25000">
                <a:solidFill>
                  <a:srgbClr val="231F20"/>
                </a:solidFill>
                <a:latin typeface="方正宋三简体" panose="03000509000000000000" charset="-122"/>
                <a:ea typeface="方正宋三简体" panose="03000509000000000000" charset="-122"/>
                <a:cs typeface="黑体" panose="02010609060101010101" charset="-122"/>
              </a:rPr>
              <a:t>2 </a:t>
            </a:r>
            <a:r>
              <a:rPr lang="en-US" altLang="zh-CN" i="1">
                <a:solidFill>
                  <a:srgbClr val="231F20"/>
                </a:solidFill>
                <a:latin typeface="方正宋三简体" panose="03000509000000000000" charset="-122"/>
                <a:ea typeface="方正宋三简体" panose="03000509000000000000" charset="-122"/>
                <a:cs typeface="黑体" panose="02010609060101010101" charset="-122"/>
              </a:rPr>
              <a:t>: P</a:t>
            </a:r>
            <a:r>
              <a:rPr lang="en-US" altLang="zh-CN" i="1" baseline="-25000">
                <a:solidFill>
                  <a:srgbClr val="231F20"/>
                </a:solidFill>
                <a:latin typeface="方正宋三简体" panose="03000509000000000000" charset="-122"/>
                <a:ea typeface="方正宋三简体" panose="03000509000000000000" charset="-122"/>
                <a:cs typeface="黑体" panose="02010609060101010101" charset="-122"/>
              </a:rPr>
              <a:t>3</a:t>
            </a:r>
            <a:r>
              <a:rPr lang="en-US" altLang="zh-CN" i="1">
                <a:solidFill>
                  <a:srgbClr val="231F20"/>
                </a:solidFill>
                <a:latin typeface="方正宋三简体" panose="03000509000000000000" charset="-122"/>
                <a:ea typeface="方正宋三简体" panose="03000509000000000000" charset="-122"/>
                <a:cs typeface="黑体" panose="02010609060101010101" charset="-122"/>
              </a:rPr>
              <a:t>=R</a:t>
            </a:r>
            <a:r>
              <a:rPr lang="en-US" altLang="zh-CN" i="1" baseline="-25000">
                <a:solidFill>
                  <a:srgbClr val="231F20"/>
                </a:solidFill>
                <a:latin typeface="方正宋三简体" panose="03000509000000000000" charset="-122"/>
                <a:ea typeface="方正宋三简体" panose="03000509000000000000" charset="-122"/>
                <a:cs typeface="黑体" panose="02010609060101010101" charset="-122"/>
              </a:rPr>
              <a:t>1 </a:t>
            </a:r>
            <a:r>
              <a:rPr lang="en-US" altLang="zh-CN" i="1">
                <a:solidFill>
                  <a:srgbClr val="231F20"/>
                </a:solidFill>
                <a:latin typeface="方正宋三简体" panose="03000509000000000000" charset="-122"/>
                <a:ea typeface="方正宋三简体" panose="03000509000000000000" charset="-122"/>
                <a:cs typeface="黑体" panose="02010609060101010101" charset="-122"/>
              </a:rPr>
              <a:t>: R</a:t>
            </a:r>
            <a:r>
              <a:rPr lang="en-US" altLang="zh-CN" i="1" baseline="-25000">
                <a:solidFill>
                  <a:srgbClr val="231F20"/>
                </a:solidFill>
                <a:latin typeface="方正宋三简体" panose="03000509000000000000" charset="-122"/>
                <a:ea typeface="方正宋三简体" panose="03000509000000000000" charset="-122"/>
                <a:cs typeface="黑体" panose="02010609060101010101" charset="-122"/>
              </a:rPr>
              <a:t>2 </a:t>
            </a:r>
            <a:r>
              <a:rPr lang="en-US" altLang="zh-CN" i="1">
                <a:solidFill>
                  <a:srgbClr val="231F20"/>
                </a:solidFill>
                <a:latin typeface="方正宋三简体" panose="03000509000000000000" charset="-122"/>
                <a:ea typeface="方正宋三简体" panose="03000509000000000000" charset="-122"/>
                <a:cs typeface="黑体" panose="02010609060101010101" charset="-122"/>
              </a:rPr>
              <a:t>: R</a:t>
            </a:r>
            <a:r>
              <a:rPr lang="en-US" altLang="zh-CN" i="1" baseline="-25000">
                <a:solidFill>
                  <a:srgbClr val="231F20"/>
                </a:solidFill>
                <a:latin typeface="方正宋三简体" panose="03000509000000000000" charset="-122"/>
                <a:ea typeface="方正宋三简体" panose="03000509000000000000" charset="-122"/>
                <a:cs typeface="黑体" panose="02010609060101010101" charset="-122"/>
              </a:rPr>
              <a:t>3</a:t>
            </a:r>
            <a:r>
              <a:rPr lang="zh-CN" altLang="en-US" i="1">
                <a:solidFill>
                  <a:srgbClr val="231F20"/>
                </a:solidFill>
                <a:latin typeface="方正宋三简体" panose="03000509000000000000" charset="-122"/>
                <a:ea typeface="方正宋三简体" panose="03000509000000000000" charset="-122"/>
                <a:cs typeface="黑体" panose="02010609060101010101" charset="-122"/>
              </a:rPr>
              <a:t> </a:t>
            </a:r>
            <a:r>
              <a:rPr lang="zh-CN" altLang="en-US" i="1">
                <a:solidFill>
                  <a:srgbClr val="231F20"/>
                </a:solidFill>
                <a:latin typeface="黑体" panose="02010609060101010101" charset="-122"/>
                <a:ea typeface="黑体" panose="02010609060101010101" charset="-122"/>
                <a:cs typeface="黑体" panose="02010609060101010101" charset="-122"/>
              </a:rPr>
              <a:t>。</a:t>
            </a:r>
            <a:endParaRPr lang="zh-CN" altLang="en-US" i="1">
              <a:solidFill>
                <a:srgbClr val="231F20"/>
              </a:solidFill>
              <a:latin typeface="黑体" panose="02010609060101010101" charset="-122"/>
              <a:ea typeface="黑体" panose="02010609060101010101" charset="-122"/>
              <a:cs typeface="黑体" panose="02010609060101010101" charset="-122"/>
            </a:endParaRPr>
          </a:p>
          <a:p>
            <a:pPr algn="just">
              <a:lnSpc>
                <a:spcPct val="150000"/>
              </a:lnSpc>
            </a:pPr>
            <a:r>
              <a:rPr lang="zh-CN" altLang="en-US" b="1">
                <a:solidFill>
                  <a:srgbClr val="639A3F"/>
                </a:solidFill>
                <a:latin typeface="方正宋三简体" panose="03000509000000000000" charset="-122"/>
                <a:ea typeface="方正宋三简体" panose="03000509000000000000" charset="-122"/>
                <a:cs typeface="方正宋三简体" panose="03000509000000000000" charset="-122"/>
              </a:rPr>
              <a:t>例 1-9</a:t>
            </a:r>
            <a:endParaRPr lang="zh-CN" altLang="en-US" b="1">
              <a:solidFill>
                <a:srgbClr val="639A3F"/>
              </a:solidFill>
              <a:latin typeface="方正宋三简体" panose="03000509000000000000" charset="-122"/>
              <a:ea typeface="方正宋三简体" panose="03000509000000000000" charset="-122"/>
              <a:cs typeface="方正宋三简体" panose="03000509000000000000" charset="-122"/>
            </a:endParaRPr>
          </a:p>
          <a:p>
            <a:pPr algn="just">
              <a:lnSpc>
                <a:spcPct val="150000"/>
              </a:lnSpc>
            </a:pPr>
            <a:r>
              <a:rPr lang="zh-CN" altLang="en-US">
                <a:solidFill>
                  <a:srgbClr val="231F20"/>
                </a:solidFill>
                <a:latin typeface="黑体" panose="02010609060101010101" charset="-122"/>
                <a:ea typeface="黑体" panose="02010609060101010101" charset="-122"/>
                <a:cs typeface="黑体" panose="02010609060101010101" charset="-122"/>
              </a:rPr>
              <a:t>现有一表头，满刻度电流 </a:t>
            </a:r>
            <a:r>
              <a:rPr lang="zh-CN" altLang="en-US" i="1">
                <a:solidFill>
                  <a:srgbClr val="231F20"/>
                </a:solidFill>
                <a:latin typeface="方正宋三简体" panose="03000509000000000000" charset="-122"/>
                <a:ea typeface="方正宋三简体" panose="03000509000000000000" charset="-122"/>
                <a:cs typeface="黑体" panose="02010609060101010101" charset="-122"/>
              </a:rPr>
              <a:t>I</a:t>
            </a:r>
            <a:r>
              <a:rPr lang="zh-CN" altLang="en-US" baseline="-25000">
                <a:solidFill>
                  <a:srgbClr val="231F20"/>
                </a:solidFill>
                <a:latin typeface="方正宋三简体" panose="03000509000000000000" charset="-122"/>
                <a:ea typeface="方正宋三简体" panose="03000509000000000000" charset="-122"/>
                <a:cs typeface="黑体" panose="02010609060101010101" charset="-122"/>
              </a:rPr>
              <a:t>G </a:t>
            </a:r>
            <a:r>
              <a:rPr lang="zh-CN" altLang="en-US">
                <a:solidFill>
                  <a:srgbClr val="231F20"/>
                </a:solidFill>
                <a:latin typeface="方正宋三简体" panose="03000509000000000000" charset="-122"/>
                <a:ea typeface="方正宋三简体" panose="03000509000000000000" charset="-122"/>
                <a:cs typeface="黑体" panose="02010609060101010101" charset="-122"/>
              </a:rPr>
              <a:t>= 50 μA</a:t>
            </a:r>
            <a:r>
              <a:rPr lang="zh-CN" altLang="en-US">
                <a:solidFill>
                  <a:srgbClr val="231F20"/>
                </a:solidFill>
                <a:latin typeface="黑体" panose="02010609060101010101" charset="-122"/>
                <a:ea typeface="黑体" panose="02010609060101010101" charset="-122"/>
                <a:cs typeface="黑体" panose="02010609060101010101" charset="-122"/>
              </a:rPr>
              <a:t> ，表头的电阻</a:t>
            </a:r>
            <a:r>
              <a:rPr lang="zh-CN" altLang="en-US" i="1">
                <a:solidFill>
                  <a:srgbClr val="231F20"/>
                </a:solidFill>
                <a:latin typeface="黑体" panose="02010609060101010101" charset="-122"/>
                <a:ea typeface="黑体" panose="02010609060101010101" charset="-122"/>
                <a:cs typeface="黑体" panose="02010609060101010101" charset="-122"/>
              </a:rPr>
              <a:t> R</a:t>
            </a:r>
            <a:r>
              <a:rPr lang="zh-CN" altLang="en-US" i="1" baseline="-25000">
                <a:solidFill>
                  <a:srgbClr val="231F20"/>
                </a:solidFill>
                <a:latin typeface="黑体" panose="02010609060101010101" charset="-122"/>
                <a:ea typeface="黑体" panose="02010609060101010101" charset="-122"/>
                <a:cs typeface="黑体" panose="02010609060101010101" charset="-122"/>
              </a:rPr>
              <a:t>G </a:t>
            </a:r>
            <a:r>
              <a:rPr lang="zh-CN" altLang="en-US" i="1">
                <a:solidFill>
                  <a:srgbClr val="231F20"/>
                </a:solidFill>
                <a:latin typeface="黑体" panose="02010609060101010101" charset="-122"/>
                <a:ea typeface="黑体" panose="02010609060101010101" charset="-122"/>
                <a:cs typeface="黑体" panose="02010609060101010101" charset="-122"/>
              </a:rPr>
              <a:t>=</a:t>
            </a:r>
            <a:r>
              <a:rPr lang="zh-CN" altLang="en-US">
                <a:solidFill>
                  <a:srgbClr val="231F20"/>
                </a:solidFill>
                <a:latin typeface="黑体" panose="02010609060101010101" charset="-122"/>
                <a:ea typeface="黑体" panose="02010609060101010101" charset="-122"/>
                <a:cs typeface="黑体" panose="02010609060101010101" charset="-122"/>
              </a:rPr>
              <a:t>3</a:t>
            </a:r>
            <a:r>
              <a:rPr lang="en-US" altLang="zh-CN">
                <a:solidFill>
                  <a:srgbClr val="231F20"/>
                </a:solidFill>
                <a:latin typeface="黑体" panose="02010609060101010101" charset="-122"/>
                <a:ea typeface="黑体" panose="02010609060101010101" charset="-122"/>
                <a:cs typeface="黑体" panose="02010609060101010101" charset="-122"/>
              </a:rPr>
              <a:t> </a:t>
            </a:r>
            <a:r>
              <a:rPr lang="zh-CN" altLang="en-US">
                <a:solidFill>
                  <a:srgbClr val="231F20"/>
                </a:solidFill>
                <a:latin typeface="黑体" panose="02010609060101010101" charset="-122"/>
                <a:ea typeface="黑体" panose="02010609060101010101" charset="-122"/>
                <a:cs typeface="黑体" panose="02010609060101010101" charset="-122"/>
              </a:rPr>
              <a:t>kΩ，若要改装成量程为 10 V 的电压表，如图 1.4.3 所示，试问应串联一个多大的电阻？</a:t>
            </a:r>
            <a:endParaRPr lang="zh-CN" altLang="en-US">
              <a:solidFill>
                <a:srgbClr val="231F20"/>
              </a:solidFill>
              <a:latin typeface="黑体" panose="02010609060101010101" charset="-122"/>
              <a:ea typeface="黑体" panose="02010609060101010101" charset="-122"/>
              <a:cs typeface="黑体" panose="02010609060101010101" charset="-122"/>
            </a:endParaRPr>
          </a:p>
          <a:p>
            <a:pPr algn="just">
              <a:lnSpc>
                <a:spcPct val="150000"/>
              </a:lnSpc>
            </a:pPr>
            <a:r>
              <a:rPr lang="zh-CN" altLang="en-US">
                <a:solidFill>
                  <a:srgbClr val="231F20"/>
                </a:solidFill>
                <a:latin typeface="黑体" panose="02010609060101010101" charset="-122"/>
                <a:ea typeface="黑体" panose="02010609060101010101" charset="-122"/>
                <a:cs typeface="黑体" panose="02010609060101010101" charset="-122"/>
              </a:rPr>
              <a:t>解：当表头满刻度时，它的端电压为</a:t>
            </a:r>
            <a:r>
              <a:rPr lang="en-US" altLang="zh-CN" i="1">
                <a:solidFill>
                  <a:srgbClr val="231F20"/>
                </a:solidFill>
                <a:latin typeface="方正宋三简体" panose="03000509000000000000" charset="-122"/>
                <a:ea typeface="方正宋三简体" panose="03000509000000000000" charset="-122"/>
                <a:cs typeface="方正宋三简体" panose="03000509000000000000" charset="-122"/>
              </a:rPr>
              <a:t>U</a:t>
            </a:r>
            <a:r>
              <a:rPr lang="en-US" altLang="zh-CN" i="1" baseline="-25000">
                <a:solidFill>
                  <a:srgbClr val="231F20"/>
                </a:solidFill>
                <a:latin typeface="方正宋三简体" panose="03000509000000000000" charset="-122"/>
                <a:ea typeface="方正宋三简体" panose="03000509000000000000" charset="-122"/>
                <a:cs typeface="方正宋三简体" panose="03000509000000000000" charset="-122"/>
              </a:rPr>
              <a:t>G</a:t>
            </a:r>
            <a:r>
              <a:rPr lang="en-US" altLang="zh-CN" i="1">
                <a:solidFill>
                  <a:srgbClr val="231F20"/>
                </a:solidFill>
                <a:latin typeface="方正宋三简体" panose="03000509000000000000" charset="-122"/>
                <a:ea typeface="方正宋三简体" panose="03000509000000000000" charset="-122"/>
                <a:cs typeface="方正宋三简体" panose="03000509000000000000" charset="-122"/>
              </a:rPr>
              <a:t>=</a:t>
            </a:r>
            <a:r>
              <a:rPr lang="en-US" altLang="zh-CN">
                <a:solidFill>
                  <a:srgbClr val="231F20"/>
                </a:solidFill>
                <a:latin typeface="方正宋三简体" panose="03000509000000000000" charset="-122"/>
                <a:ea typeface="方正宋三简体" panose="03000509000000000000" charset="-122"/>
                <a:cs typeface="方正宋三简体" panose="03000509000000000000" charset="-122"/>
              </a:rPr>
              <a:t>50×10</a:t>
            </a:r>
            <a:r>
              <a:rPr lang="en-US" altLang="zh-CN" baseline="30000">
                <a:solidFill>
                  <a:srgbClr val="231F20"/>
                </a:solidFill>
                <a:latin typeface="方正宋三简体" panose="03000509000000000000" charset="-122"/>
                <a:ea typeface="方正宋三简体" panose="03000509000000000000" charset="-122"/>
                <a:cs typeface="方正宋三简体" panose="03000509000000000000" charset="-122"/>
              </a:rPr>
              <a:t>-6</a:t>
            </a:r>
            <a:r>
              <a:rPr lang="en-US" altLang="zh-CN">
                <a:solidFill>
                  <a:srgbClr val="231F20"/>
                </a:solidFill>
                <a:latin typeface="方正宋三简体" panose="03000509000000000000" charset="-122"/>
                <a:ea typeface="方正宋三简体" panose="03000509000000000000" charset="-122"/>
                <a:cs typeface="方正宋三简体" panose="03000509000000000000" charset="-122"/>
                <a:sym typeface="+mn-ea"/>
              </a:rPr>
              <a:t>×3</a:t>
            </a:r>
            <a:r>
              <a:rPr lang="en-US" altLang="zh-CN">
                <a:solidFill>
                  <a:srgbClr val="231F20"/>
                </a:solidFill>
                <a:latin typeface="方正宋三简体" panose="03000509000000000000" charset="-122"/>
                <a:ea typeface="方正宋三简体" panose="03000509000000000000" charset="-122"/>
                <a:cs typeface="方正宋三简体" panose="03000509000000000000" charset="-122"/>
                <a:sym typeface="+mn-ea"/>
              </a:rPr>
              <a:t>×10</a:t>
            </a:r>
            <a:r>
              <a:rPr lang="en-US" altLang="zh-CN" baseline="30000">
                <a:solidFill>
                  <a:srgbClr val="231F20"/>
                </a:solidFill>
                <a:latin typeface="方正宋三简体" panose="03000509000000000000" charset="-122"/>
                <a:ea typeface="方正宋三简体" panose="03000509000000000000" charset="-122"/>
                <a:cs typeface="方正宋三简体" panose="03000509000000000000" charset="-122"/>
                <a:sym typeface="+mn-ea"/>
              </a:rPr>
              <a:t>3</a:t>
            </a:r>
            <a:r>
              <a:rPr lang="en-US" altLang="zh-CN">
                <a:solidFill>
                  <a:srgbClr val="231F20"/>
                </a:solidFill>
                <a:latin typeface="方正宋三简体" panose="03000509000000000000" charset="-122"/>
                <a:ea typeface="方正宋三简体" panose="03000509000000000000" charset="-122"/>
                <a:cs typeface="方正宋三简体" panose="03000509000000000000" charset="-122"/>
                <a:sym typeface="+mn-ea"/>
              </a:rPr>
              <a:t> V=0.15V</a:t>
            </a:r>
            <a:r>
              <a:rPr lang="zh-CN" altLang="en-US">
                <a:solidFill>
                  <a:srgbClr val="231F20"/>
                </a:solidFill>
                <a:latin typeface="黑体" panose="02010609060101010101" charset="-122"/>
                <a:ea typeface="黑体" panose="02010609060101010101" charset="-122"/>
                <a:cs typeface="黑体" panose="02010609060101010101" charset="-122"/>
              </a:rPr>
              <a:t>。设量程扩大到 10 V 时所需串联的电阻为 R，则 R 上分得的电压为</a:t>
            </a:r>
            <a:r>
              <a:rPr lang="en-US" altLang="zh-CN">
                <a:solidFill>
                  <a:srgbClr val="231F20"/>
                </a:solidFill>
                <a:latin typeface="黑体" panose="02010609060101010101" charset="-122"/>
                <a:ea typeface="黑体" panose="02010609060101010101" charset="-122"/>
                <a:cs typeface="黑体" panose="02010609060101010101" charset="-122"/>
              </a:rPr>
              <a:t> </a:t>
            </a:r>
            <a:r>
              <a:rPr lang="en-US" altLang="zh-CN" i="1">
                <a:solidFill>
                  <a:srgbClr val="231F20"/>
                </a:solidFill>
                <a:latin typeface="黑体" panose="02010609060101010101" charset="-122"/>
                <a:ea typeface="黑体" panose="02010609060101010101" charset="-122"/>
                <a:cs typeface="黑体" panose="02010609060101010101" charset="-122"/>
              </a:rPr>
              <a:t>U</a:t>
            </a:r>
            <a:r>
              <a:rPr lang="en-US" altLang="zh-CN" i="1" baseline="-25000">
                <a:solidFill>
                  <a:srgbClr val="231F20"/>
                </a:solidFill>
                <a:latin typeface="黑体" panose="02010609060101010101" charset="-122"/>
                <a:ea typeface="黑体" panose="02010609060101010101" charset="-122"/>
                <a:cs typeface="黑体" panose="02010609060101010101" charset="-122"/>
              </a:rPr>
              <a:t>R </a:t>
            </a:r>
            <a:r>
              <a:rPr lang="en-US" altLang="zh-CN">
                <a:solidFill>
                  <a:srgbClr val="231F20"/>
                </a:solidFill>
                <a:latin typeface="黑体" panose="02010609060101010101" charset="-122"/>
                <a:ea typeface="黑体" panose="02010609060101010101" charset="-122"/>
                <a:cs typeface="黑体" panose="02010609060101010101" charset="-122"/>
              </a:rPr>
              <a:t>=10V-0.15V=9.85V</a:t>
            </a:r>
            <a:r>
              <a:rPr lang="zh-CN" altLang="en-US">
                <a:solidFill>
                  <a:srgbClr val="231F20"/>
                </a:solidFill>
                <a:latin typeface="黑体" panose="02010609060101010101" charset="-122"/>
                <a:ea typeface="黑体" panose="02010609060101010101" charset="-122"/>
                <a:cs typeface="黑体" panose="02010609060101010101" charset="-122"/>
              </a:rPr>
              <a:t> ，故</a:t>
            </a:r>
            <a:endParaRPr lang="zh-CN" altLang="en-US">
              <a:solidFill>
                <a:srgbClr val="231F20"/>
              </a:solidFill>
              <a:latin typeface="黑体" panose="02010609060101010101" charset="-122"/>
              <a:ea typeface="黑体" panose="02010609060101010101" charset="-122"/>
              <a:cs typeface="黑体" panose="02010609060101010101" charset="-122"/>
            </a:endParaRPr>
          </a:p>
          <a:p>
            <a:pPr algn="just">
              <a:lnSpc>
                <a:spcPct val="150000"/>
              </a:lnSpc>
            </a:pPr>
            <a:endParaRPr lang="zh-CN" altLang="en-US">
              <a:solidFill>
                <a:srgbClr val="231F20"/>
              </a:solidFill>
              <a:latin typeface="黑体" panose="02010609060101010101" charset="-122"/>
              <a:ea typeface="黑体" panose="02010609060101010101" charset="-122"/>
              <a:cs typeface="黑体" panose="02010609060101010101" charset="-122"/>
            </a:endParaRPr>
          </a:p>
          <a:p>
            <a:pPr algn="just">
              <a:lnSpc>
                <a:spcPct val="150000"/>
              </a:lnSpc>
            </a:pPr>
            <a:endParaRPr lang="zh-CN" altLang="en-US">
              <a:solidFill>
                <a:srgbClr val="231F20"/>
              </a:solidFill>
              <a:latin typeface="黑体" panose="02010609060101010101" charset="-122"/>
              <a:ea typeface="黑体" panose="02010609060101010101" charset="-122"/>
              <a:cs typeface="黑体" panose="02010609060101010101" charset="-122"/>
            </a:endParaRPr>
          </a:p>
          <a:p>
            <a:pPr algn="just">
              <a:lnSpc>
                <a:spcPct val="150000"/>
              </a:lnSpc>
            </a:pPr>
            <a:r>
              <a:rPr lang="zh-CN" altLang="en-US">
                <a:solidFill>
                  <a:srgbClr val="231F20"/>
                </a:solidFill>
                <a:latin typeface="黑体" panose="02010609060101010101" charset="-122"/>
                <a:ea typeface="黑体" panose="02010609060101010101" charset="-122"/>
                <a:cs typeface="黑体" panose="02010609060101010101" charset="-122"/>
              </a:rPr>
              <a:t>即应串联</a:t>
            </a:r>
            <a:r>
              <a:rPr lang="en-US" altLang="zh-CN">
                <a:solidFill>
                  <a:srgbClr val="231F20"/>
                </a:solidFill>
                <a:latin typeface="黑体" panose="02010609060101010101" charset="-122"/>
                <a:ea typeface="黑体" panose="02010609060101010101" charset="-122"/>
                <a:cs typeface="黑体" panose="02010609060101010101" charset="-122"/>
              </a:rPr>
              <a:t> </a:t>
            </a:r>
            <a:r>
              <a:rPr lang="zh-CN" altLang="en-US">
                <a:solidFill>
                  <a:srgbClr val="231F20"/>
                </a:solidFill>
                <a:latin typeface="黑体" panose="02010609060101010101" charset="-122"/>
                <a:ea typeface="黑体" panose="02010609060101010101" charset="-122"/>
                <a:cs typeface="黑体" panose="02010609060101010101" charset="-122"/>
              </a:rPr>
              <a:t>197</a:t>
            </a:r>
            <a:r>
              <a:rPr lang="zh-CN" altLang="en-US">
                <a:solidFill>
                  <a:srgbClr val="231F20"/>
                </a:solidFill>
                <a:latin typeface="方正宋三简体" panose="03000509000000000000" charset="-122"/>
                <a:ea typeface="方正宋三简体" panose="03000509000000000000" charset="-122"/>
                <a:cs typeface="黑体" panose="02010609060101010101" charset="-122"/>
              </a:rPr>
              <a:t>kΩ</a:t>
            </a:r>
            <a:r>
              <a:rPr lang="zh-CN" altLang="en-US">
                <a:solidFill>
                  <a:srgbClr val="231F20"/>
                </a:solidFill>
                <a:latin typeface="黑体" panose="02010609060101010101" charset="-122"/>
                <a:ea typeface="黑体" panose="02010609060101010101" charset="-122"/>
                <a:cs typeface="黑体" panose="02010609060101010101" charset="-122"/>
              </a:rPr>
              <a:t> 的电阻，方能将表头改装成量程为 10 V 的电压表。</a:t>
            </a:r>
            <a:endParaRPr lang="en-US" altLang="zh-CN">
              <a:solidFill>
                <a:srgbClr val="231F20"/>
              </a:solidFill>
              <a:latin typeface="黑体" panose="02010609060101010101" charset="-122"/>
              <a:ea typeface="黑体" panose="02010609060101010101" charset="-122"/>
              <a:cs typeface="黑体" panose="02010609060101010101" charset="-122"/>
            </a:endParaRPr>
          </a:p>
        </p:txBody>
      </p:sp>
      <p:graphicFrame>
        <p:nvGraphicFramePr>
          <p:cNvPr id="3" name="对象 2">
            <a:hlinkClick r:id="" action="ppaction://ole?verb="/>
          </p:cNvPr>
          <p:cNvGraphicFramePr>
            <a:graphicFrameLocks noChangeAspect="1"/>
          </p:cNvGraphicFramePr>
          <p:nvPr/>
        </p:nvGraphicFramePr>
        <p:xfrm>
          <a:off x="1579880" y="880110"/>
          <a:ext cx="246380" cy="493395"/>
        </p:xfrm>
        <a:graphic>
          <a:graphicData uri="http://schemas.openxmlformats.org/presentationml/2006/ole">
            <mc:AlternateContent xmlns:mc="http://schemas.openxmlformats.org/markup-compatibility/2006">
              <mc:Choice xmlns:v="urn:schemas-microsoft-com:vml" Requires="v">
                <p:oleObj spid="_x0000_s1025" name="" r:id="rId1" imgW="279400" imgH="558800" progId="Equation.KSEE3">
                  <p:embed/>
                </p:oleObj>
              </mc:Choice>
              <mc:Fallback>
                <p:oleObj name="" r:id="rId1" imgW="279400" imgH="558800" progId="Equation.KSEE3">
                  <p:embed/>
                  <p:pic>
                    <p:nvPicPr>
                      <p:cNvPr id="0" name="图片 1024"/>
                      <p:cNvPicPr/>
                      <p:nvPr/>
                    </p:nvPicPr>
                    <p:blipFill>
                      <a:blip r:embed="rId2"/>
                      <a:stretch>
                        <a:fillRect/>
                      </a:stretch>
                    </p:blipFill>
                    <p:spPr>
                      <a:xfrm>
                        <a:off x="1579880" y="880110"/>
                        <a:ext cx="246380" cy="493395"/>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063115" y="880110"/>
          <a:ext cx="257175" cy="492760"/>
        </p:xfrm>
        <a:graphic>
          <a:graphicData uri="http://schemas.openxmlformats.org/presentationml/2006/ole">
            <mc:AlternateContent xmlns:mc="http://schemas.openxmlformats.org/markup-compatibility/2006">
              <mc:Choice xmlns:v="urn:schemas-microsoft-com:vml" Requires="v">
                <p:oleObj spid="_x0000_s1025" name="" r:id="rId3" imgW="292100" imgH="558800" progId="Equation.KSEE3">
                  <p:embed/>
                </p:oleObj>
              </mc:Choice>
              <mc:Fallback>
                <p:oleObj name="" r:id="rId3" imgW="292100" imgH="558800" progId="Equation.KSEE3">
                  <p:embed/>
                  <p:pic>
                    <p:nvPicPr>
                      <p:cNvPr id="0" name="图片 1024"/>
                      <p:cNvPicPr/>
                      <p:nvPr/>
                    </p:nvPicPr>
                    <p:blipFill>
                      <a:blip r:embed="rId4"/>
                      <a:stretch>
                        <a:fillRect/>
                      </a:stretch>
                    </p:blipFill>
                    <p:spPr>
                      <a:xfrm>
                        <a:off x="2063115" y="880110"/>
                        <a:ext cx="257175" cy="49276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2566035" y="880110"/>
          <a:ext cx="241935" cy="483870"/>
        </p:xfrm>
        <a:graphic>
          <a:graphicData uri="http://schemas.openxmlformats.org/presentationml/2006/ole">
            <mc:AlternateContent xmlns:mc="http://schemas.openxmlformats.org/markup-compatibility/2006">
              <mc:Choice xmlns:v="urn:schemas-microsoft-com:vml" Requires="v">
                <p:oleObj spid="_x0000_s8" name="" r:id="rId5" imgW="279400" imgH="558800" progId="Equation.KSEE3">
                  <p:embed/>
                </p:oleObj>
              </mc:Choice>
              <mc:Fallback>
                <p:oleObj name="" r:id="rId5" imgW="279400" imgH="558800" progId="Equation.KSEE3">
                  <p:embed/>
                  <p:pic>
                    <p:nvPicPr>
                      <p:cNvPr id="0" name="图片 1024"/>
                      <p:cNvPicPr/>
                      <p:nvPr/>
                    </p:nvPicPr>
                    <p:blipFill>
                      <a:blip r:embed="rId6"/>
                      <a:stretch>
                        <a:fillRect/>
                      </a:stretch>
                    </p:blipFill>
                    <p:spPr>
                      <a:xfrm>
                        <a:off x="2566035" y="880110"/>
                        <a:ext cx="241935" cy="483870"/>
                      </a:xfrm>
                      <a:prstGeom prst="rect">
                        <a:avLst/>
                      </a:prstGeom>
                    </p:spPr>
                  </p:pic>
                </p:oleObj>
              </mc:Fallback>
            </mc:AlternateContent>
          </a:graphicData>
        </a:graphic>
      </p:graphicFrame>
      <p:pic>
        <p:nvPicPr>
          <p:cNvPr id="9" name="图片 8"/>
          <p:cNvPicPr>
            <a:picLocks noChangeAspect="1"/>
          </p:cNvPicPr>
          <p:nvPr/>
        </p:nvPicPr>
        <p:blipFill>
          <a:blip r:embed="rId7"/>
          <a:stretch>
            <a:fillRect/>
          </a:stretch>
        </p:blipFill>
        <p:spPr>
          <a:xfrm>
            <a:off x="1647190" y="4695190"/>
            <a:ext cx="3848100" cy="819150"/>
          </a:xfrm>
          <a:prstGeom prst="rect">
            <a:avLst/>
          </a:prstGeom>
        </p:spPr>
      </p:pic>
      <p:pic>
        <p:nvPicPr>
          <p:cNvPr id="10" name="图片 9"/>
          <p:cNvPicPr>
            <a:picLocks noChangeAspect="1"/>
          </p:cNvPicPr>
          <p:nvPr/>
        </p:nvPicPr>
        <p:blipFill>
          <a:blip r:embed="rId8"/>
          <a:stretch>
            <a:fillRect/>
          </a:stretch>
        </p:blipFill>
        <p:spPr>
          <a:xfrm>
            <a:off x="8441690" y="4137025"/>
            <a:ext cx="1863725" cy="1326515"/>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二、电阻的并联电路</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4" name="组合 3"/>
          <p:cNvGrpSpPr/>
          <p:nvPr>
            <p:custDataLst>
              <p:tags r:id="rId1"/>
            </p:custDataLst>
          </p:nvPr>
        </p:nvGrpSpPr>
        <p:grpSpPr>
          <a:xfrm>
            <a:off x="1064753" y="1414318"/>
            <a:ext cx="9944100" cy="2106930"/>
            <a:chOff x="607553" y="2899583"/>
            <a:chExt cx="9944100" cy="2106930"/>
          </a:xfrm>
        </p:grpSpPr>
        <p:sp>
          <p:nvSpPr>
            <p:cNvPr id="17" name="文本框 16"/>
            <p:cNvSpPr txBox="1"/>
            <p:nvPr>
              <p:custDataLst>
                <p:tags r:id="rId2"/>
              </p:custDataLst>
            </p:nvPr>
          </p:nvSpPr>
          <p:spPr bwMode="auto">
            <a:xfrm>
              <a:off x="607553" y="2899583"/>
              <a:ext cx="363918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p>
              <a:pPr algn="l">
                <a:lnSpc>
                  <a:spcPct val="120000"/>
                </a:lnSpc>
                <a:spcBef>
                  <a:spcPct val="0"/>
                </a:spcBef>
              </a:pPr>
              <a:r>
                <a:rPr lang="zh-CN" altLang="en-US" b="1" spc="300" dirty="0">
                  <a:solidFill>
                    <a:srgbClr val="3498DB"/>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（一）电阻并联的电路模型</a:t>
              </a:r>
              <a:endParaRPr lang="zh-CN" altLang="en-US" b="1" spc="300" dirty="0">
                <a:solidFill>
                  <a:srgbClr val="3498DB"/>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9" name="矩形 18"/>
            <p:cNvSpPr/>
            <p:nvPr>
              <p:custDataLst>
                <p:tags r:id="rId3"/>
              </p:custDataLst>
            </p:nvPr>
          </p:nvSpPr>
          <p:spPr bwMode="auto">
            <a:xfrm>
              <a:off x="732648" y="3483783"/>
              <a:ext cx="9819005" cy="152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rmAutofit/>
            </a:bodyPr>
            <a:p>
              <a:pPr algn="l" fontAlgn="auto">
                <a:lnSpc>
                  <a:spcPct val="150000"/>
                </a:lnSpc>
                <a:spcBef>
                  <a:spcPct val="0"/>
                </a:spcBef>
              </a:pPr>
              <a:r>
                <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在电路中，若干个电阻一端连在一起，另一端也连在一起，使电阻所承受的电压相同，这种连接方</a:t>
              </a:r>
              <a:endPar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l" fontAlgn="auto">
                <a:lnSpc>
                  <a:spcPct val="150000"/>
                </a:lnSpc>
                <a:spcBef>
                  <a:spcPct val="0"/>
                </a:spcBef>
              </a:pPr>
              <a:r>
                <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式称为电阻的并联。图 1.4.4（a）所示为三个电阻的并联电路。</a:t>
              </a:r>
              <a:endParaRPr lang="zh-CN" altLang="en-US" sz="1600" spc="150"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pic>
        <p:nvPicPr>
          <p:cNvPr id="3" name="图片 2"/>
          <p:cNvPicPr>
            <a:picLocks noChangeAspect="1"/>
          </p:cNvPicPr>
          <p:nvPr/>
        </p:nvPicPr>
        <p:blipFill>
          <a:blip r:embed="rId4"/>
          <a:stretch>
            <a:fillRect/>
          </a:stretch>
        </p:blipFill>
        <p:spPr>
          <a:xfrm>
            <a:off x="3719830" y="3361690"/>
            <a:ext cx="5091430" cy="2472055"/>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二、电阻的并联电路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7" name="文本框 16"/>
          <p:cNvSpPr txBox="1"/>
          <p:nvPr>
            <p:custDataLst>
              <p:tags r:id="rId1"/>
            </p:custDataLst>
          </p:nvPr>
        </p:nvSpPr>
        <p:spPr bwMode="auto">
          <a:xfrm>
            <a:off x="1149350" y="1245870"/>
            <a:ext cx="363918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p>
            <a:pPr algn="l">
              <a:lnSpc>
                <a:spcPct val="120000"/>
              </a:lnSpc>
              <a:spcBef>
                <a:spcPct val="0"/>
              </a:spcBef>
            </a:pPr>
            <a:r>
              <a:rPr lang="zh-CN" altLang="en-US" b="1" spc="300" dirty="0">
                <a:solidFill>
                  <a:srgbClr val="3498DB"/>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（二）电阻并联的电路特点</a:t>
            </a:r>
            <a:endParaRPr lang="zh-CN" altLang="en-US" b="1" spc="300" dirty="0">
              <a:solidFill>
                <a:srgbClr val="3498DB"/>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30" name="Freeform 5"/>
          <p:cNvSpPr/>
          <p:nvPr>
            <p:custDataLst>
              <p:tags r:id="rId2"/>
            </p:custDataLst>
          </p:nvPr>
        </p:nvSpPr>
        <p:spPr bwMode="auto">
          <a:xfrm>
            <a:off x="1665145" y="2579690"/>
            <a:ext cx="1449388"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100000">
                <a:schemeClr val="accent6">
                  <a:lumMod val="60000"/>
                  <a:lumOff val="40000"/>
                </a:schemeClr>
              </a:gs>
              <a:gs pos="0">
                <a:srgbClr val="0CA451"/>
              </a:gs>
            </a:gsLst>
            <a:path path="circle">
              <a:fillToRect l="100000" t="100000"/>
            </a:path>
            <a:tileRect r="-100000" b="-100000"/>
          </a:gradFill>
          <a:ln w="9525" cap="flat">
            <a:noFill/>
            <a:prstDash val="solid"/>
            <a:miter lim="800000"/>
          </a:ln>
        </p:spPr>
        <p:txBody>
          <a:bodyPr lIns="91434" tIns="45717" rIns="91434" bIns="45717"/>
          <a:lstStyle/>
          <a:p>
            <a:pPr>
              <a:defRPr/>
            </a:pPr>
            <a:endParaRPr lang="zh-CN" altLang="en-US" kern="0">
              <a:solidFill>
                <a:sysClr val="windowText" lastClr="000000"/>
              </a:solidFill>
              <a:cs typeface="+mn-ea"/>
              <a:sym typeface="+mn-lt"/>
            </a:endParaRPr>
          </a:p>
        </p:txBody>
      </p:sp>
      <p:sp>
        <p:nvSpPr>
          <p:cNvPr id="31" name="矩形 3"/>
          <p:cNvSpPr/>
          <p:nvPr>
            <p:custDataLst>
              <p:tags r:id="rId3"/>
            </p:custDataLst>
          </p:nvPr>
        </p:nvSpPr>
        <p:spPr>
          <a:xfrm>
            <a:off x="2944495" y="2025650"/>
            <a:ext cx="7283450" cy="1158875"/>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cap="flat" cmpd="sng" algn="ctr">
            <a:gradFill>
              <a:gsLst>
                <a:gs pos="50000">
                  <a:schemeClr val="accent6"/>
                </a:gs>
                <a:gs pos="0">
                  <a:schemeClr val="accent6">
                    <a:lumMod val="25000"/>
                    <a:lumOff val="75000"/>
                  </a:schemeClr>
                </a:gs>
                <a:gs pos="100000">
                  <a:schemeClr val="accent6">
                    <a:lumMod val="85000"/>
                  </a:schemeClr>
                </a:gs>
              </a:gsLst>
              <a:lin ang="5400000" scaled="0"/>
            </a:gradFill>
            <a:prstDash val="solid"/>
          </a:ln>
          <a:effectLst/>
        </p:spPr>
        <p:txBody>
          <a:bodyPr lIns="91434" tIns="45717" rIns="91434" bIns="45717" anchor="ctr"/>
          <a:lstStyle/>
          <a:p>
            <a:pPr algn="ctr">
              <a:defRPr/>
            </a:pPr>
            <a:endParaRPr lang="zh-CN" altLang="en-US" kern="0">
              <a:solidFill>
                <a:sysClr val="window" lastClr="FFFFFF"/>
              </a:solidFill>
              <a:cs typeface="+mn-ea"/>
              <a:sym typeface="+mn-lt"/>
            </a:endParaRPr>
          </a:p>
        </p:txBody>
      </p:sp>
      <p:sp>
        <p:nvSpPr>
          <p:cNvPr id="32" name="Freeform 5"/>
          <p:cNvSpPr/>
          <p:nvPr>
            <p:custDataLst>
              <p:tags r:id="rId4"/>
            </p:custDataLst>
          </p:nvPr>
        </p:nvSpPr>
        <p:spPr bwMode="auto">
          <a:xfrm>
            <a:off x="2860533" y="3294065"/>
            <a:ext cx="1449387"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60000"/>
              <a:lumOff val="40000"/>
            </a:schemeClr>
          </a:solidFill>
          <a:ln w="9525" cap="flat">
            <a:noFill/>
            <a:prstDash val="solid"/>
            <a:miter lim="800000"/>
          </a:ln>
        </p:spPr>
        <p:txBody>
          <a:bodyPr lIns="91434" tIns="45717" rIns="91434" bIns="45717"/>
          <a:lstStyle/>
          <a:p>
            <a:pPr>
              <a:defRPr/>
            </a:pPr>
            <a:endParaRPr lang="zh-CN" altLang="en-US" kern="0">
              <a:solidFill>
                <a:sysClr val="windowText" lastClr="000000"/>
              </a:solidFill>
              <a:cs typeface="+mn-ea"/>
              <a:sym typeface="+mn-lt"/>
            </a:endParaRPr>
          </a:p>
        </p:txBody>
      </p:sp>
      <p:sp>
        <p:nvSpPr>
          <p:cNvPr id="33" name="Freeform 5"/>
          <p:cNvSpPr/>
          <p:nvPr>
            <p:custDataLst>
              <p:tags r:id="rId5"/>
            </p:custDataLst>
          </p:nvPr>
        </p:nvSpPr>
        <p:spPr bwMode="auto">
          <a:xfrm>
            <a:off x="1665145" y="3989390"/>
            <a:ext cx="1449388"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75000"/>
            </a:schemeClr>
          </a:solidFill>
          <a:ln w="9525" cap="flat">
            <a:noFill/>
            <a:prstDash val="solid"/>
            <a:miter lim="800000"/>
          </a:ln>
        </p:spPr>
        <p:txBody>
          <a:bodyPr lIns="91434" tIns="45717" rIns="91434" bIns="45717"/>
          <a:lstStyle/>
          <a:p>
            <a:pPr>
              <a:defRPr/>
            </a:pPr>
            <a:endParaRPr lang="zh-CN" altLang="en-US" kern="0" dirty="0">
              <a:solidFill>
                <a:sysClr val="windowText" lastClr="000000"/>
              </a:solidFill>
              <a:cs typeface="+mn-ea"/>
              <a:sym typeface="+mn-lt"/>
            </a:endParaRPr>
          </a:p>
        </p:txBody>
      </p:sp>
      <p:sp>
        <p:nvSpPr>
          <p:cNvPr id="34" name="矩形 3"/>
          <p:cNvSpPr/>
          <p:nvPr>
            <p:custDataLst>
              <p:tags r:id="rId6"/>
            </p:custDataLst>
          </p:nvPr>
        </p:nvSpPr>
        <p:spPr>
          <a:xfrm>
            <a:off x="4362450" y="3359150"/>
            <a:ext cx="5569585" cy="1158875"/>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cap="flat" cmpd="sng" algn="ctr">
            <a:solidFill>
              <a:schemeClr val="accent6">
                <a:lumMod val="40000"/>
                <a:lumOff val="60000"/>
              </a:schemeClr>
            </a:solidFill>
            <a:prstDash val="solid"/>
          </a:ln>
          <a:effectLst/>
        </p:spPr>
        <p:txBody>
          <a:bodyPr lIns="91434" tIns="45717" rIns="91434" bIns="45717" anchor="ctr"/>
          <a:lstStyle/>
          <a:p>
            <a:pPr algn="ctr">
              <a:defRPr/>
            </a:pPr>
            <a:endParaRPr lang="zh-CN" altLang="en-US" kern="0">
              <a:solidFill>
                <a:sysClr val="window" lastClr="FFFFFF"/>
              </a:solidFill>
              <a:cs typeface="+mn-ea"/>
              <a:sym typeface="+mn-lt"/>
            </a:endParaRPr>
          </a:p>
        </p:txBody>
      </p:sp>
      <p:sp>
        <p:nvSpPr>
          <p:cNvPr id="35" name="矩形 3"/>
          <p:cNvSpPr/>
          <p:nvPr>
            <p:custDataLst>
              <p:tags r:id="rId7"/>
            </p:custDataLst>
          </p:nvPr>
        </p:nvSpPr>
        <p:spPr>
          <a:xfrm>
            <a:off x="2944495" y="4692650"/>
            <a:ext cx="8180070" cy="1705610"/>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cap="flat" cmpd="sng" algn="ctr">
            <a:solidFill>
              <a:schemeClr val="accent6">
                <a:lumMod val="75000"/>
              </a:schemeClr>
            </a:solidFill>
            <a:prstDash val="solid"/>
          </a:ln>
          <a:effectLst/>
        </p:spPr>
        <p:txBody>
          <a:bodyPr lIns="91434" tIns="45717" rIns="91434" bIns="45717" anchor="ctr"/>
          <a:lstStyle/>
          <a:p>
            <a:pPr algn="ctr">
              <a:defRPr/>
            </a:pPr>
            <a:endParaRPr lang="zh-CN" altLang="en-US" kern="0">
              <a:solidFill>
                <a:sysClr val="window" lastClr="FFFFFF"/>
              </a:solidFill>
              <a:cs typeface="+mn-ea"/>
              <a:sym typeface="+mn-lt"/>
            </a:endParaRPr>
          </a:p>
        </p:txBody>
      </p:sp>
      <p:grpSp>
        <p:nvGrpSpPr>
          <p:cNvPr id="36" name="组合 35"/>
          <p:cNvGrpSpPr/>
          <p:nvPr>
            <p:custDataLst>
              <p:tags r:id="rId8"/>
            </p:custDataLst>
          </p:nvPr>
        </p:nvGrpSpPr>
        <p:grpSpPr bwMode="auto">
          <a:xfrm>
            <a:off x="2681145" y="3070225"/>
            <a:ext cx="360363" cy="323850"/>
            <a:chOff x="2142410" y="2298139"/>
            <a:chExt cx="360284" cy="324836"/>
          </a:xfrm>
          <a:solidFill>
            <a:schemeClr val="bg1"/>
          </a:solidFill>
        </p:grpSpPr>
        <p:sp>
          <p:nvSpPr>
            <p:cNvPr id="37" name="Freeform 5"/>
            <p:cNvSpPr/>
            <p:nvPr>
              <p:custDataLst>
                <p:tags r:id="rId9"/>
              </p:custDataLst>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ln>
          </p:spPr>
          <p:txBody>
            <a:bodyPr/>
            <a:lstStyle/>
            <a:p>
              <a:pPr>
                <a:defRPr/>
              </a:pPr>
              <a:endParaRPr lang="zh-CN" altLang="en-US" kern="0">
                <a:solidFill>
                  <a:srgbClr val="9BBB37"/>
                </a:solidFill>
                <a:cs typeface="+mn-ea"/>
                <a:sym typeface="+mn-lt"/>
              </a:endParaRPr>
            </a:p>
          </p:txBody>
        </p:sp>
        <p:sp>
          <p:nvSpPr>
            <p:cNvPr id="38" name="TextBox 17"/>
            <p:cNvSpPr txBox="1"/>
            <p:nvPr>
              <p:custDataLst>
                <p:tags r:id="rId10"/>
              </p:custDataLst>
            </p:nvPr>
          </p:nvSpPr>
          <p:spPr>
            <a:xfrm>
              <a:off x="2221768" y="2306101"/>
              <a:ext cx="201569" cy="312572"/>
            </a:xfrm>
            <a:prstGeom prst="rect">
              <a:avLst/>
            </a:prstGeom>
            <a:grpFill/>
          </p:spPr>
          <p:txBody>
            <a:bodyPr lIns="0" tIns="0" rIns="0" bIns="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defRPr/>
              </a:pPr>
              <a:r>
                <a:rPr lang="en-US" altLang="zh-CN" sz="2000" b="1" kern="0" dirty="0">
                  <a:solidFill>
                    <a:srgbClr val="0B8A90"/>
                  </a:solidFill>
                  <a:latin typeface="+mn-lt"/>
                  <a:ea typeface="+mn-ea"/>
                  <a:cs typeface="+mn-ea"/>
                  <a:sym typeface="+mn-lt"/>
                </a:rPr>
                <a:t>1</a:t>
              </a:r>
              <a:endParaRPr lang="zh-CN" altLang="en-US" sz="2000" b="1" kern="0" dirty="0">
                <a:solidFill>
                  <a:srgbClr val="0B8A90"/>
                </a:solidFill>
                <a:latin typeface="+mn-lt"/>
                <a:ea typeface="+mn-ea"/>
                <a:cs typeface="+mn-ea"/>
                <a:sym typeface="+mn-lt"/>
              </a:endParaRPr>
            </a:p>
          </p:txBody>
        </p:sp>
      </p:grpSp>
      <p:grpSp>
        <p:nvGrpSpPr>
          <p:cNvPr id="39" name="组合 38"/>
          <p:cNvGrpSpPr/>
          <p:nvPr>
            <p:custDataLst>
              <p:tags r:id="rId11"/>
            </p:custDataLst>
          </p:nvPr>
        </p:nvGrpSpPr>
        <p:grpSpPr bwMode="auto">
          <a:xfrm>
            <a:off x="3863834" y="3784602"/>
            <a:ext cx="360362" cy="325438"/>
            <a:chOff x="2142410" y="2298139"/>
            <a:chExt cx="360284" cy="324836"/>
          </a:xfrm>
          <a:solidFill>
            <a:schemeClr val="bg1"/>
          </a:solidFill>
        </p:grpSpPr>
        <p:sp>
          <p:nvSpPr>
            <p:cNvPr id="40" name="Freeform 5"/>
            <p:cNvSpPr/>
            <p:nvPr>
              <p:custDataLst>
                <p:tags r:id="rId12"/>
              </p:custDataLst>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ln>
          </p:spPr>
          <p:txBody>
            <a:bodyPr/>
            <a:lstStyle/>
            <a:p>
              <a:pPr>
                <a:defRPr/>
              </a:pPr>
              <a:endParaRPr lang="zh-CN" altLang="en-US" kern="0">
                <a:solidFill>
                  <a:sysClr val="windowText" lastClr="000000"/>
                </a:solidFill>
                <a:cs typeface="+mn-ea"/>
                <a:sym typeface="+mn-lt"/>
              </a:endParaRPr>
            </a:p>
          </p:txBody>
        </p:sp>
        <p:sp>
          <p:nvSpPr>
            <p:cNvPr id="41" name="TextBox 21"/>
            <p:cNvSpPr txBox="1"/>
            <p:nvPr>
              <p:custDataLst>
                <p:tags r:id="rId13"/>
              </p:custDataLst>
            </p:nvPr>
          </p:nvSpPr>
          <p:spPr>
            <a:xfrm>
              <a:off x="2221768" y="2306062"/>
              <a:ext cx="201568" cy="308989"/>
            </a:xfrm>
            <a:prstGeom prst="rect">
              <a:avLst/>
            </a:prstGeom>
            <a:grpFill/>
          </p:spPr>
          <p:txBody>
            <a:bodyPr lIns="0" tIns="0" rIns="0" bIns="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defRPr/>
              </a:pPr>
              <a:r>
                <a:rPr lang="en-US" altLang="zh-CN" sz="2000" b="1" kern="0" dirty="0">
                  <a:solidFill>
                    <a:srgbClr val="0B8A90"/>
                  </a:solidFill>
                  <a:latin typeface="+mn-lt"/>
                  <a:ea typeface="+mn-ea"/>
                  <a:cs typeface="+mn-ea"/>
                  <a:sym typeface="+mn-lt"/>
                </a:rPr>
                <a:t>2</a:t>
              </a:r>
              <a:endParaRPr lang="zh-CN" altLang="en-US" sz="2000" b="1" kern="0" dirty="0">
                <a:solidFill>
                  <a:srgbClr val="0B8A90"/>
                </a:solidFill>
                <a:latin typeface="+mn-lt"/>
                <a:ea typeface="+mn-ea"/>
                <a:cs typeface="+mn-ea"/>
                <a:sym typeface="+mn-lt"/>
              </a:endParaRPr>
            </a:p>
          </p:txBody>
        </p:sp>
      </p:grpSp>
      <p:grpSp>
        <p:nvGrpSpPr>
          <p:cNvPr id="42" name="组合 41"/>
          <p:cNvGrpSpPr/>
          <p:nvPr>
            <p:custDataLst>
              <p:tags r:id="rId14"/>
            </p:custDataLst>
          </p:nvPr>
        </p:nvGrpSpPr>
        <p:grpSpPr bwMode="auto">
          <a:xfrm>
            <a:off x="2681145" y="4479925"/>
            <a:ext cx="360363" cy="323850"/>
            <a:chOff x="2142410" y="2298139"/>
            <a:chExt cx="360284" cy="324836"/>
          </a:xfrm>
          <a:solidFill>
            <a:schemeClr val="bg1"/>
          </a:solidFill>
        </p:grpSpPr>
        <p:sp>
          <p:nvSpPr>
            <p:cNvPr id="43" name="Freeform 5"/>
            <p:cNvSpPr/>
            <p:nvPr>
              <p:custDataLst>
                <p:tags r:id="rId15"/>
              </p:custDataLst>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ln>
          </p:spPr>
          <p:txBody>
            <a:bodyPr/>
            <a:lstStyle/>
            <a:p>
              <a:pPr>
                <a:defRPr/>
              </a:pPr>
              <a:endParaRPr lang="zh-CN" altLang="en-US" kern="0">
                <a:solidFill>
                  <a:sysClr val="windowText" lastClr="000000"/>
                </a:solidFill>
                <a:cs typeface="+mn-ea"/>
                <a:sym typeface="+mn-lt"/>
              </a:endParaRPr>
            </a:p>
          </p:txBody>
        </p:sp>
        <p:sp>
          <p:nvSpPr>
            <p:cNvPr id="44" name="TextBox 25"/>
            <p:cNvSpPr txBox="1"/>
            <p:nvPr>
              <p:custDataLst>
                <p:tags r:id="rId16"/>
              </p:custDataLst>
            </p:nvPr>
          </p:nvSpPr>
          <p:spPr>
            <a:xfrm>
              <a:off x="2221768" y="2306101"/>
              <a:ext cx="201569" cy="312572"/>
            </a:xfrm>
            <a:prstGeom prst="rect">
              <a:avLst/>
            </a:prstGeom>
            <a:grpFill/>
          </p:spPr>
          <p:txBody>
            <a:bodyPr lIns="0" tIns="0" rIns="0" bIns="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defRPr/>
              </a:pPr>
              <a:r>
                <a:rPr lang="en-US" altLang="zh-CN" sz="2000" b="1" kern="0" dirty="0">
                  <a:solidFill>
                    <a:srgbClr val="0B8A90"/>
                  </a:solidFill>
                  <a:latin typeface="+mn-lt"/>
                  <a:ea typeface="+mn-ea"/>
                  <a:cs typeface="+mn-ea"/>
                  <a:sym typeface="+mn-lt"/>
                </a:rPr>
                <a:t>3</a:t>
              </a:r>
              <a:endParaRPr lang="zh-CN" altLang="en-US" sz="2000" b="1" kern="0" dirty="0">
                <a:solidFill>
                  <a:srgbClr val="0B8A90"/>
                </a:solidFill>
                <a:latin typeface="+mn-lt"/>
                <a:ea typeface="+mn-ea"/>
                <a:cs typeface="+mn-ea"/>
                <a:sym typeface="+mn-lt"/>
              </a:endParaRPr>
            </a:p>
          </p:txBody>
        </p:sp>
      </p:grpSp>
      <p:sp>
        <p:nvSpPr>
          <p:cNvPr id="45" name="文本框 44"/>
          <p:cNvSpPr txBox="1"/>
          <p:nvPr>
            <p:custDataLst>
              <p:tags r:id="rId17"/>
            </p:custDataLst>
          </p:nvPr>
        </p:nvSpPr>
        <p:spPr>
          <a:xfrm>
            <a:off x="3345815" y="2196465"/>
            <a:ext cx="6672580" cy="783590"/>
          </a:xfrm>
          <a:prstGeom prst="rect">
            <a:avLst/>
          </a:prstGeom>
          <a:noFill/>
        </p:spPr>
        <p:txBody>
          <a:bodyPr wrap="square" rtlCol="0">
            <a:spAutoFit/>
          </a:bodyPr>
          <a:p>
            <a:r>
              <a:rPr lang="zh-CN" altLang="en-US" b="1">
                <a:solidFill>
                  <a:srgbClr val="639A3F"/>
                </a:solidFill>
                <a:latin typeface="方正宋三简体" panose="03000509000000000000" charset="-122"/>
                <a:ea typeface="方正宋三简体" panose="03000509000000000000" charset="-122"/>
                <a:cs typeface="方正宋三简体" panose="03000509000000000000" charset="-122"/>
              </a:rPr>
              <a:t>（1）电压相等：</a:t>
            </a:r>
            <a:r>
              <a:rPr lang="zh-CN" altLang="en-US">
                <a:latin typeface="黑体" panose="02010609060101010101" charset="-122"/>
                <a:ea typeface="黑体" panose="02010609060101010101" charset="-122"/>
                <a:cs typeface="黑体" panose="02010609060101010101" charset="-122"/>
              </a:rPr>
              <a:t>各并联电阻两端的电压相等，即</a:t>
            </a:r>
            <a:r>
              <a:rPr lang="en-US" altLang="zh-CN" i="1">
                <a:latin typeface="方正宋三简体" panose="03000509000000000000" charset="-122"/>
                <a:ea typeface="方正宋三简体" panose="03000509000000000000" charset="-122"/>
                <a:cs typeface="黑体" panose="02010609060101010101" charset="-122"/>
              </a:rPr>
              <a:t> </a:t>
            </a:r>
            <a:endParaRPr lang="en-US" altLang="zh-CN" i="1">
              <a:latin typeface="方正宋三简体" panose="03000509000000000000" charset="-122"/>
              <a:ea typeface="方正宋三简体" panose="03000509000000000000" charset="-122"/>
              <a:cs typeface="黑体" panose="02010609060101010101" charset="-122"/>
            </a:endParaRPr>
          </a:p>
          <a:p>
            <a:pPr algn="just">
              <a:lnSpc>
                <a:spcPct val="50000"/>
              </a:lnSpc>
              <a:spcBef>
                <a:spcPts val="0"/>
              </a:spcBef>
              <a:spcAft>
                <a:spcPts val="0"/>
              </a:spcAft>
            </a:pPr>
            <a:endParaRPr lang="en-US" altLang="zh-CN" i="1">
              <a:latin typeface="方正宋三简体" panose="03000509000000000000" charset="-122"/>
              <a:ea typeface="方正宋三简体" panose="03000509000000000000" charset="-122"/>
              <a:cs typeface="黑体" panose="02010609060101010101" charset="-122"/>
            </a:endParaRPr>
          </a:p>
          <a:p>
            <a:pPr algn="ctr"/>
            <a:r>
              <a:rPr lang="en-US" altLang="zh-CN" i="1">
                <a:latin typeface="方正宋三简体" panose="03000509000000000000" charset="-122"/>
                <a:ea typeface="方正宋三简体" panose="03000509000000000000" charset="-122"/>
                <a:cs typeface="黑体" panose="02010609060101010101" charset="-122"/>
              </a:rPr>
              <a:t>U=U</a:t>
            </a:r>
            <a:r>
              <a:rPr lang="en-US" altLang="zh-CN" i="1" baseline="-25000">
                <a:latin typeface="方正宋三简体" panose="03000509000000000000" charset="-122"/>
                <a:ea typeface="方正宋三简体" panose="03000509000000000000" charset="-122"/>
                <a:cs typeface="黑体" panose="02010609060101010101" charset="-122"/>
              </a:rPr>
              <a:t>1</a:t>
            </a:r>
            <a:r>
              <a:rPr lang="en-US" altLang="zh-CN" i="1">
                <a:latin typeface="方正宋三简体" panose="03000509000000000000" charset="-122"/>
                <a:ea typeface="方正宋三简体" panose="03000509000000000000" charset="-122"/>
                <a:cs typeface="黑体" panose="02010609060101010101" charset="-122"/>
              </a:rPr>
              <a:t>=U</a:t>
            </a:r>
            <a:r>
              <a:rPr lang="en-US" altLang="zh-CN" i="1" baseline="-25000">
                <a:latin typeface="方正宋三简体" panose="03000509000000000000" charset="-122"/>
                <a:ea typeface="方正宋三简体" panose="03000509000000000000" charset="-122"/>
                <a:cs typeface="黑体" panose="02010609060101010101" charset="-122"/>
              </a:rPr>
              <a:t>2</a:t>
            </a:r>
            <a:r>
              <a:rPr lang="en-US" altLang="zh-CN" i="1">
                <a:latin typeface="方正宋三简体" panose="03000509000000000000" charset="-122"/>
                <a:ea typeface="方正宋三简体" panose="03000509000000000000" charset="-122"/>
                <a:cs typeface="黑体" panose="02010609060101010101" charset="-122"/>
              </a:rPr>
              <a:t>=U</a:t>
            </a:r>
            <a:r>
              <a:rPr lang="en-US" altLang="zh-CN" i="1" baseline="-25000">
                <a:latin typeface="方正宋三简体" panose="03000509000000000000" charset="-122"/>
                <a:ea typeface="方正宋三简体" panose="03000509000000000000" charset="-122"/>
                <a:cs typeface="黑体" panose="02010609060101010101" charset="-122"/>
              </a:rPr>
              <a:t>3</a:t>
            </a:r>
            <a:r>
              <a:rPr lang="zh-CN" altLang="en-US">
                <a:latin typeface="黑体" panose="02010609060101010101" charset="-122"/>
                <a:ea typeface="黑体" panose="02010609060101010101" charset="-122"/>
                <a:cs typeface="黑体" panose="02010609060101010101" charset="-122"/>
              </a:rPr>
              <a:t> 。</a:t>
            </a:r>
            <a:endParaRPr lang="zh-CN" altLang="en-US">
              <a:latin typeface="黑体" panose="02010609060101010101" charset="-122"/>
              <a:ea typeface="黑体" panose="02010609060101010101" charset="-122"/>
              <a:cs typeface="黑体" panose="02010609060101010101" charset="-122"/>
            </a:endParaRPr>
          </a:p>
        </p:txBody>
      </p:sp>
      <p:sp>
        <p:nvSpPr>
          <p:cNvPr id="46" name="文本框 45"/>
          <p:cNvSpPr txBox="1"/>
          <p:nvPr>
            <p:custDataLst>
              <p:tags r:id="rId18"/>
            </p:custDataLst>
          </p:nvPr>
        </p:nvSpPr>
        <p:spPr>
          <a:xfrm>
            <a:off x="4538345" y="3627120"/>
            <a:ext cx="5222875" cy="783590"/>
          </a:xfrm>
          <a:prstGeom prst="rect">
            <a:avLst/>
          </a:prstGeom>
          <a:noFill/>
        </p:spPr>
        <p:txBody>
          <a:bodyPr wrap="square" rtlCol="0">
            <a:spAutoFit/>
          </a:bodyPr>
          <a:p>
            <a:r>
              <a:rPr lang="zh-CN" altLang="en-US" b="1">
                <a:solidFill>
                  <a:srgbClr val="639A3F"/>
                </a:solidFill>
                <a:latin typeface="方正宋三简体" panose="03000509000000000000" charset="-122"/>
                <a:ea typeface="方正宋三简体" panose="03000509000000000000" charset="-122"/>
              </a:rPr>
              <a:t>分流作用</a:t>
            </a:r>
            <a:r>
              <a:rPr lang="zh-CN" altLang="en-US"/>
              <a:t>：总电流等于各电阻支路的电流之和</a:t>
            </a:r>
            <a:r>
              <a:rPr lang="zh-CN" altLang="en-US">
                <a:latin typeface="黑体" panose="02010609060101010101" charset="-122"/>
                <a:ea typeface="黑体" panose="02010609060101010101" charset="-122"/>
                <a:cs typeface="黑体" panose="02010609060101010101" charset="-122"/>
              </a:rPr>
              <a:t>，即</a:t>
            </a:r>
            <a:r>
              <a:rPr lang="en-US" altLang="zh-CN" i="1">
                <a:latin typeface="方正宋三简体" panose="03000509000000000000" charset="-122"/>
                <a:ea typeface="方正宋三简体" panose="03000509000000000000" charset="-122"/>
                <a:cs typeface="黑体" panose="02010609060101010101" charset="-122"/>
              </a:rPr>
              <a:t> </a:t>
            </a:r>
            <a:endParaRPr lang="en-US" altLang="zh-CN" i="1">
              <a:latin typeface="方正宋三简体" panose="03000509000000000000" charset="-122"/>
              <a:ea typeface="方正宋三简体" panose="03000509000000000000" charset="-122"/>
              <a:cs typeface="黑体" panose="02010609060101010101" charset="-122"/>
            </a:endParaRPr>
          </a:p>
          <a:p>
            <a:pPr algn="just">
              <a:lnSpc>
                <a:spcPct val="50000"/>
              </a:lnSpc>
              <a:spcBef>
                <a:spcPts val="0"/>
              </a:spcBef>
              <a:spcAft>
                <a:spcPts val="0"/>
              </a:spcAft>
            </a:pPr>
            <a:endParaRPr lang="en-US" altLang="zh-CN" i="1">
              <a:latin typeface="方正宋三简体" panose="03000509000000000000" charset="-122"/>
              <a:ea typeface="方正宋三简体" panose="03000509000000000000" charset="-122"/>
              <a:cs typeface="黑体" panose="02010609060101010101" charset="-122"/>
            </a:endParaRPr>
          </a:p>
          <a:p>
            <a:pPr algn="ctr"/>
            <a:r>
              <a:rPr lang="en-US" altLang="zh-CN" i="1">
                <a:latin typeface="方正宋三简体" panose="03000509000000000000" charset="-122"/>
                <a:ea typeface="方正宋三简体" panose="03000509000000000000" charset="-122"/>
                <a:cs typeface="黑体" panose="02010609060101010101" charset="-122"/>
              </a:rPr>
              <a:t>I=I</a:t>
            </a:r>
            <a:r>
              <a:rPr lang="en-US" altLang="zh-CN" i="1" baseline="-25000">
                <a:latin typeface="方正宋三简体" panose="03000509000000000000" charset="-122"/>
                <a:ea typeface="方正宋三简体" panose="03000509000000000000" charset="-122"/>
                <a:cs typeface="黑体" panose="02010609060101010101" charset="-122"/>
              </a:rPr>
              <a:t>1</a:t>
            </a:r>
            <a:r>
              <a:rPr lang="en-US" altLang="zh-CN" i="1">
                <a:latin typeface="方正宋三简体" panose="03000509000000000000" charset="-122"/>
                <a:ea typeface="方正宋三简体" panose="03000509000000000000" charset="-122"/>
                <a:cs typeface="黑体" panose="02010609060101010101" charset="-122"/>
              </a:rPr>
              <a:t>+</a:t>
            </a:r>
            <a:r>
              <a:rPr lang="en-US" altLang="zh-CN" i="1">
                <a:latin typeface="方正宋三简体" panose="03000509000000000000" charset="-122"/>
                <a:ea typeface="方正宋三简体" panose="03000509000000000000" charset="-122"/>
                <a:cs typeface="黑体" panose="02010609060101010101" charset="-122"/>
              </a:rPr>
              <a:t>I</a:t>
            </a:r>
            <a:r>
              <a:rPr lang="en-US" altLang="zh-CN" i="1" baseline="-25000">
                <a:latin typeface="方正宋三简体" panose="03000509000000000000" charset="-122"/>
                <a:ea typeface="方正宋三简体" panose="03000509000000000000" charset="-122"/>
                <a:cs typeface="黑体" panose="02010609060101010101" charset="-122"/>
              </a:rPr>
              <a:t>2</a:t>
            </a:r>
            <a:r>
              <a:rPr lang="en-US" altLang="zh-CN" i="1">
                <a:latin typeface="方正宋三简体" panose="03000509000000000000" charset="-122"/>
                <a:ea typeface="方正宋三简体" panose="03000509000000000000" charset="-122"/>
                <a:cs typeface="黑体" panose="02010609060101010101" charset="-122"/>
              </a:rPr>
              <a:t>+</a:t>
            </a:r>
            <a:r>
              <a:rPr lang="en-US" altLang="zh-CN" i="1">
                <a:latin typeface="方正宋三简体" panose="03000509000000000000" charset="-122"/>
                <a:ea typeface="方正宋三简体" panose="03000509000000000000" charset="-122"/>
                <a:cs typeface="黑体" panose="02010609060101010101" charset="-122"/>
              </a:rPr>
              <a:t>I</a:t>
            </a:r>
            <a:r>
              <a:rPr lang="en-US" altLang="zh-CN" i="1" baseline="-25000">
                <a:latin typeface="方正宋三简体" panose="03000509000000000000" charset="-122"/>
                <a:ea typeface="方正宋三简体" panose="03000509000000000000" charset="-122"/>
                <a:cs typeface="黑体" panose="02010609060101010101" charset="-122"/>
              </a:rPr>
              <a:t>3</a:t>
            </a:r>
            <a:r>
              <a:rPr lang="zh-CN" altLang="en-US">
                <a:latin typeface="黑体" panose="02010609060101010101" charset="-122"/>
                <a:ea typeface="黑体" panose="02010609060101010101" charset="-122"/>
                <a:cs typeface="黑体" panose="02010609060101010101" charset="-122"/>
              </a:rPr>
              <a:t> 。</a:t>
            </a:r>
            <a:endParaRPr lang="zh-CN" altLang="en-US">
              <a:latin typeface="黑体" panose="02010609060101010101" charset="-122"/>
              <a:ea typeface="黑体" panose="02010609060101010101" charset="-122"/>
              <a:cs typeface="黑体" panose="02010609060101010101" charset="-122"/>
            </a:endParaRPr>
          </a:p>
        </p:txBody>
      </p:sp>
      <p:sp>
        <p:nvSpPr>
          <p:cNvPr id="47" name="文本框 46"/>
          <p:cNvSpPr txBox="1"/>
          <p:nvPr>
            <p:custDataLst>
              <p:tags r:id="rId19"/>
            </p:custDataLst>
          </p:nvPr>
        </p:nvSpPr>
        <p:spPr>
          <a:xfrm>
            <a:off x="3214370" y="4852035"/>
            <a:ext cx="7639685" cy="1129665"/>
          </a:xfrm>
          <a:prstGeom prst="rect">
            <a:avLst/>
          </a:prstGeom>
          <a:noFill/>
        </p:spPr>
        <p:txBody>
          <a:bodyPr wrap="square" rtlCol="0">
            <a:spAutoFit/>
          </a:bodyPr>
          <a:p>
            <a:pPr algn="just">
              <a:lnSpc>
                <a:spcPct val="125000"/>
              </a:lnSpc>
              <a:spcBef>
                <a:spcPts val="0"/>
              </a:spcBef>
              <a:spcAft>
                <a:spcPts val="0"/>
              </a:spcAft>
            </a:pPr>
            <a:r>
              <a:rPr b="1">
                <a:solidFill>
                  <a:srgbClr val="639A3F"/>
                </a:solidFill>
                <a:latin typeface="方正宋三简体" panose="03000509000000000000" charset="-122"/>
                <a:ea typeface="方正宋三简体" panose="03000509000000000000" charset="-122"/>
                <a:cs typeface="方正宋三简体" panose="03000509000000000000" charset="-122"/>
              </a:rPr>
              <a:t>（3）等效电阻：</a:t>
            </a:r>
            <a:r>
              <a:t>等效电阻</a:t>
            </a:r>
            <a:r>
              <a:rPr i="1">
                <a:latin typeface="黑体" panose="02010609060101010101" charset="-122"/>
                <a:ea typeface="黑体" panose="02010609060101010101" charset="-122"/>
              </a:rPr>
              <a:t> </a:t>
            </a:r>
            <a:r>
              <a:rPr i="1">
                <a:latin typeface="方正宋三简体" panose="03000509000000000000" charset="-122"/>
                <a:ea typeface="方正宋三简体" panose="03000509000000000000" charset="-122"/>
              </a:rPr>
              <a:t>R </a:t>
            </a:r>
            <a:r>
              <a:t>的倒数等于各并联电阻倒数之和，即</a:t>
            </a:r>
            <a:r>
              <a:rPr lang="en-US"/>
              <a:t>                   </a:t>
            </a:r>
            <a:r>
              <a:t>或者并联电路的电导等于各支路电导之和，即</a:t>
            </a:r>
            <a:r>
              <a:rPr lang="en-US"/>
              <a:t> </a:t>
            </a:r>
            <a:r>
              <a:rPr lang="en-US" i="1"/>
              <a:t>G</a:t>
            </a:r>
            <a:r>
              <a:rPr lang="en-US"/>
              <a:t>=</a:t>
            </a:r>
            <a:r>
              <a:rPr lang="en-US" i="1"/>
              <a:t>G</a:t>
            </a:r>
            <a:r>
              <a:rPr lang="en-US" baseline="-25000"/>
              <a:t>1</a:t>
            </a:r>
            <a:r>
              <a:rPr lang="en-US"/>
              <a:t>+</a:t>
            </a:r>
            <a:r>
              <a:rPr lang="en-US" i="1"/>
              <a:t>G</a:t>
            </a:r>
            <a:r>
              <a:rPr lang="en-US" baseline="-25000"/>
              <a:t>2</a:t>
            </a:r>
            <a:r>
              <a:rPr lang="en-US"/>
              <a:t>+</a:t>
            </a:r>
            <a:r>
              <a:rPr lang="en-US" i="1"/>
              <a:t>G</a:t>
            </a:r>
            <a:r>
              <a:rPr lang="en-US" baseline="-25000"/>
              <a:t>3</a:t>
            </a:r>
            <a:r>
              <a:t> 。</a:t>
            </a:r>
          </a:p>
          <a:p>
            <a:pPr algn="just">
              <a:lnSpc>
                <a:spcPct val="125000"/>
              </a:lnSpc>
              <a:spcBef>
                <a:spcPts val="0"/>
              </a:spcBef>
              <a:spcAft>
                <a:spcPts val="0"/>
              </a:spcAft>
            </a:pPr>
            <a:r>
              <a:t>只有两个电阻 R1 及 R2 并联时，等效电阻</a:t>
            </a:r>
            <a:endParaRPr lang="en-US"/>
          </a:p>
        </p:txBody>
      </p:sp>
      <p:graphicFrame>
        <p:nvGraphicFramePr>
          <p:cNvPr id="49" name="对象 48">
            <a:hlinkClick r:id="" action="ppaction://ole?verb="/>
          </p:cNvPr>
          <p:cNvGraphicFramePr>
            <a:graphicFrameLocks noChangeAspect="1"/>
          </p:cNvGraphicFramePr>
          <p:nvPr>
            <p:custDataLst>
              <p:tags r:id="rId20"/>
            </p:custDataLst>
          </p:nvPr>
        </p:nvGraphicFramePr>
        <p:xfrm>
          <a:off x="9917430" y="4939030"/>
          <a:ext cx="936625" cy="314960"/>
        </p:xfrm>
        <a:graphic>
          <a:graphicData uri="http://schemas.openxmlformats.org/presentationml/2006/ole">
            <mc:AlternateContent xmlns:mc="http://schemas.openxmlformats.org/markup-compatibility/2006">
              <mc:Choice xmlns:v="urn:schemas-microsoft-com:vml" Requires="v">
                <p:oleObj spid="_x0000_s2049" name="" r:id="rId21" imgW="1663700" imgH="558800" progId="Equation.KSEE3">
                  <p:embed/>
                </p:oleObj>
              </mc:Choice>
              <mc:Fallback>
                <p:oleObj name="" r:id="rId21" imgW="1663700" imgH="558800" progId="Equation.KSEE3">
                  <p:embed/>
                  <p:pic>
                    <p:nvPicPr>
                      <p:cNvPr id="0" name="图片 2048"/>
                      <p:cNvPicPr/>
                      <p:nvPr/>
                    </p:nvPicPr>
                    <p:blipFill>
                      <a:blip r:embed="rId22"/>
                      <a:stretch>
                        <a:fillRect/>
                      </a:stretch>
                    </p:blipFill>
                    <p:spPr>
                      <a:xfrm>
                        <a:off x="9917430" y="4939030"/>
                        <a:ext cx="936625" cy="314960"/>
                      </a:xfrm>
                      <a:prstGeom prst="rect">
                        <a:avLst/>
                      </a:prstGeom>
                    </p:spPr>
                  </p:pic>
                </p:oleObj>
              </mc:Fallback>
            </mc:AlternateContent>
          </a:graphicData>
        </a:graphic>
      </p:graphicFrame>
      <p:graphicFrame>
        <p:nvGraphicFramePr>
          <p:cNvPr id="50" name="对象 49">
            <a:hlinkClick r:id="" action="ppaction://ole?verb="/>
          </p:cNvPr>
          <p:cNvGraphicFramePr>
            <a:graphicFrameLocks noChangeAspect="1"/>
          </p:cNvGraphicFramePr>
          <p:nvPr/>
        </p:nvGraphicFramePr>
        <p:xfrm>
          <a:off x="7768590" y="5630545"/>
          <a:ext cx="1155700" cy="558800"/>
        </p:xfrm>
        <a:graphic>
          <a:graphicData uri="http://schemas.openxmlformats.org/presentationml/2006/ole">
            <mc:AlternateContent xmlns:mc="http://schemas.openxmlformats.org/markup-compatibility/2006">
              <mc:Choice xmlns:v="urn:schemas-microsoft-com:vml" Requires="v">
                <p:oleObj spid="_x0000_s2050" name="" r:id="rId23" imgW="1155700" imgH="558800" progId="Equation.KSEE3">
                  <p:embed/>
                </p:oleObj>
              </mc:Choice>
              <mc:Fallback>
                <p:oleObj name="" r:id="rId23" imgW="1155700" imgH="558800" progId="Equation.KSEE3">
                  <p:embed/>
                  <p:pic>
                    <p:nvPicPr>
                      <p:cNvPr id="0" name="图片 2049"/>
                      <p:cNvPicPr/>
                      <p:nvPr/>
                    </p:nvPicPr>
                    <p:blipFill>
                      <a:blip r:embed="rId24"/>
                      <a:stretch>
                        <a:fillRect/>
                      </a:stretch>
                    </p:blipFill>
                    <p:spPr>
                      <a:xfrm>
                        <a:off x="7768590" y="5630545"/>
                        <a:ext cx="1155700" cy="55880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7" name="文本框 6"/>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二、电阻的并联电路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841375" y="1041400"/>
            <a:ext cx="10333990" cy="5492750"/>
          </a:xfrm>
          <a:prstGeom prst="rect">
            <a:avLst/>
          </a:prstGeom>
        </p:spPr>
        <p:txBody>
          <a:bodyPr wrap="square">
            <a:spAutoFit/>
          </a:bodyPr>
          <a:p>
            <a:pPr algn="just">
              <a:lnSpc>
                <a:spcPct val="150000"/>
              </a:lnSpc>
            </a:pPr>
            <a:r>
              <a:rPr>
                <a:solidFill>
                  <a:srgbClr val="231F20"/>
                </a:solidFill>
                <a:cs typeface="黑体" panose="02010609060101010101" charset="-122"/>
              </a:rPr>
              <a:t>（4）分流系数：在电路中，常用电阻的并联来达到分流的目的。各并联电阻支路的电流与总电流的关系为</a:t>
            </a:r>
            <a:endParaRPr>
              <a:solidFill>
                <a:srgbClr val="231F20"/>
              </a:solidFill>
              <a:cs typeface="黑体" panose="02010609060101010101" charset="-122"/>
            </a:endParaRPr>
          </a:p>
          <a:p>
            <a:pPr algn="just">
              <a:lnSpc>
                <a:spcPct val="150000"/>
              </a:lnSpc>
            </a:pPr>
            <a:endParaRPr>
              <a:solidFill>
                <a:srgbClr val="231F20"/>
              </a:solidFill>
              <a:cs typeface="黑体" panose="02010609060101010101" charset="-122"/>
            </a:endParaRPr>
          </a:p>
          <a:p>
            <a:pPr algn="just">
              <a:lnSpc>
                <a:spcPct val="150000"/>
              </a:lnSpc>
            </a:pPr>
            <a:endParaRPr>
              <a:solidFill>
                <a:srgbClr val="231F20"/>
              </a:solidFill>
              <a:cs typeface="黑体" panose="02010609060101010101" charset="-122"/>
            </a:endParaRPr>
          </a:p>
          <a:p>
            <a:pPr algn="just">
              <a:lnSpc>
                <a:spcPct val="150000"/>
              </a:lnSpc>
            </a:pPr>
            <a:endParaRPr>
              <a:solidFill>
                <a:srgbClr val="231F20"/>
              </a:solidFill>
              <a:cs typeface="黑体" panose="02010609060101010101" charset="-122"/>
            </a:endParaRPr>
          </a:p>
          <a:p>
            <a:pPr algn="just">
              <a:lnSpc>
                <a:spcPct val="150000"/>
              </a:lnSpc>
            </a:pPr>
            <a:r>
              <a:rPr>
                <a:solidFill>
                  <a:srgbClr val="231F20"/>
                </a:solidFill>
                <a:cs typeface="黑体" panose="02010609060101010101" charset="-122"/>
              </a:rPr>
              <a:t>式中</a:t>
            </a:r>
            <a:r>
              <a:rPr lang="en-US">
                <a:solidFill>
                  <a:srgbClr val="231F20"/>
                </a:solidFill>
                <a:cs typeface="黑体" panose="02010609060101010101" charset="-122"/>
              </a:rPr>
              <a:t> </a:t>
            </a:r>
            <a:r>
              <a:rPr>
                <a:solidFill>
                  <a:srgbClr val="231F20"/>
                </a:solidFill>
                <a:cs typeface="黑体" panose="02010609060101010101" charset="-122"/>
              </a:rPr>
              <a:t> </a:t>
            </a:r>
            <a:r>
              <a:rPr lang="zh-CN" altLang="en-US">
                <a:solidFill>
                  <a:srgbClr val="231F20"/>
                </a:solidFill>
                <a:cs typeface="黑体" panose="02010609060101010101" charset="-122"/>
              </a:rPr>
              <a:t>、</a:t>
            </a:r>
            <a:r>
              <a:rPr lang="en-US" altLang="zh-CN">
                <a:solidFill>
                  <a:srgbClr val="231F20"/>
                </a:solidFill>
                <a:cs typeface="黑体" panose="02010609060101010101" charset="-122"/>
              </a:rPr>
              <a:t> </a:t>
            </a:r>
            <a:r>
              <a:rPr lang="zh-CN" altLang="en-US">
                <a:solidFill>
                  <a:srgbClr val="231F20"/>
                </a:solidFill>
                <a:cs typeface="黑体" panose="02010609060101010101" charset="-122"/>
              </a:rPr>
              <a:t>、</a:t>
            </a:r>
            <a:r>
              <a:rPr lang="en-US" altLang="zh-CN">
                <a:solidFill>
                  <a:srgbClr val="231F20"/>
                </a:solidFill>
                <a:cs typeface="黑体" panose="02010609060101010101" charset="-122"/>
              </a:rPr>
              <a:t>  </a:t>
            </a:r>
            <a:r>
              <a:rPr>
                <a:solidFill>
                  <a:srgbClr val="231F20"/>
                </a:solidFill>
                <a:cs typeface="黑体" panose="02010609060101010101" charset="-122"/>
              </a:rPr>
              <a:t>称为分流系数，由分流系数可直接求得各并联电阻支路的电流。</a:t>
            </a:r>
            <a:endParaRPr>
              <a:solidFill>
                <a:srgbClr val="231F20"/>
              </a:solidFill>
              <a:cs typeface="黑体" panose="02010609060101010101" charset="-122"/>
            </a:endParaRPr>
          </a:p>
          <a:p>
            <a:pPr algn="just">
              <a:lnSpc>
                <a:spcPct val="150000"/>
              </a:lnSpc>
            </a:pPr>
            <a:r>
              <a:rPr>
                <a:solidFill>
                  <a:srgbClr val="231F20"/>
                </a:solidFill>
                <a:cs typeface="黑体" panose="02010609060101010101" charset="-122"/>
              </a:rPr>
              <a:t>（5）电流电导：由式（1-4-2）还可知</a:t>
            </a:r>
            <a:r>
              <a:rPr lang="en-US">
                <a:solidFill>
                  <a:srgbClr val="231F20"/>
                </a:solidFill>
                <a:cs typeface="黑体" panose="02010609060101010101" charset="-122"/>
              </a:rPr>
              <a:t> </a:t>
            </a:r>
            <a:r>
              <a:rPr lang="en-US" i="1">
                <a:solidFill>
                  <a:srgbClr val="231F20"/>
                </a:solidFill>
                <a:cs typeface="黑体" panose="02010609060101010101" charset="-122"/>
              </a:rPr>
              <a:t>I</a:t>
            </a:r>
            <a:r>
              <a:rPr lang="en-US" i="1" baseline="-25000">
                <a:solidFill>
                  <a:srgbClr val="231F20"/>
                </a:solidFill>
                <a:cs typeface="黑体" panose="02010609060101010101" charset="-122"/>
              </a:rPr>
              <a:t>1</a:t>
            </a:r>
            <a:r>
              <a:rPr lang="en-US" i="1">
                <a:solidFill>
                  <a:srgbClr val="231F20"/>
                </a:solidFill>
                <a:cs typeface="黑体" panose="02010609060101010101" charset="-122"/>
              </a:rPr>
              <a:t>:I</a:t>
            </a:r>
            <a:r>
              <a:rPr lang="en-US" i="1" baseline="-25000">
                <a:solidFill>
                  <a:srgbClr val="231F20"/>
                </a:solidFill>
                <a:cs typeface="黑体" panose="02010609060101010101" charset="-122"/>
              </a:rPr>
              <a:t>2</a:t>
            </a:r>
            <a:r>
              <a:rPr lang="en-US" i="1">
                <a:solidFill>
                  <a:srgbClr val="231F20"/>
                </a:solidFill>
                <a:cs typeface="黑体" panose="02010609060101010101" charset="-122"/>
              </a:rPr>
              <a:t>:I</a:t>
            </a:r>
            <a:r>
              <a:rPr lang="en-US" i="1" baseline="-25000">
                <a:solidFill>
                  <a:srgbClr val="231F20"/>
                </a:solidFill>
                <a:cs typeface="黑体" panose="02010609060101010101" charset="-122"/>
              </a:rPr>
              <a:t>3</a:t>
            </a:r>
            <a:r>
              <a:rPr lang="en-US" i="1">
                <a:solidFill>
                  <a:srgbClr val="231F20"/>
                </a:solidFill>
                <a:cs typeface="黑体" panose="02010609060101010101" charset="-122"/>
              </a:rPr>
              <a:t> </a:t>
            </a:r>
            <a:r>
              <a:rPr lang="en-US">
                <a:solidFill>
                  <a:srgbClr val="231F20"/>
                </a:solidFill>
                <a:cs typeface="黑体" panose="02010609060101010101" charset="-122"/>
              </a:rPr>
              <a:t>= </a:t>
            </a:r>
            <a:r>
              <a:rPr lang="en-US" i="1">
                <a:solidFill>
                  <a:srgbClr val="231F20"/>
                </a:solidFill>
                <a:cs typeface="黑体" panose="02010609060101010101" charset="-122"/>
              </a:rPr>
              <a:t>G</a:t>
            </a:r>
            <a:r>
              <a:rPr lang="en-US" i="1" baseline="-25000">
                <a:solidFill>
                  <a:srgbClr val="231F20"/>
                </a:solidFill>
                <a:cs typeface="黑体" panose="02010609060101010101" charset="-122"/>
              </a:rPr>
              <a:t>1</a:t>
            </a:r>
            <a:r>
              <a:rPr lang="en-US" i="1">
                <a:solidFill>
                  <a:srgbClr val="231F20"/>
                </a:solidFill>
                <a:cs typeface="黑体" panose="02010609060101010101" charset="-122"/>
              </a:rPr>
              <a:t>:G</a:t>
            </a:r>
            <a:r>
              <a:rPr lang="en-US" i="1" baseline="-25000">
                <a:solidFill>
                  <a:srgbClr val="231F20"/>
                </a:solidFill>
                <a:cs typeface="黑体" panose="02010609060101010101" charset="-122"/>
              </a:rPr>
              <a:t>2</a:t>
            </a:r>
            <a:r>
              <a:rPr lang="en-US" i="1">
                <a:solidFill>
                  <a:srgbClr val="231F20"/>
                </a:solidFill>
                <a:cs typeface="黑体" panose="02010609060101010101" charset="-122"/>
              </a:rPr>
              <a:t>:G</a:t>
            </a:r>
            <a:r>
              <a:rPr lang="en-US" i="1" baseline="-25000">
                <a:solidFill>
                  <a:srgbClr val="231F20"/>
                </a:solidFill>
                <a:cs typeface="黑体" panose="02010609060101010101" charset="-122"/>
              </a:rPr>
              <a:t>3</a:t>
            </a:r>
            <a:r>
              <a:rPr>
                <a:solidFill>
                  <a:srgbClr val="231F20"/>
                </a:solidFill>
                <a:cs typeface="黑体" panose="02010609060101010101" charset="-122"/>
              </a:rPr>
              <a:t>，即电阻并联时，各电阻支路的电流与电导的大小成正比。也就是说电阻越大，分流作用就越小。</a:t>
            </a:r>
            <a:endParaRPr>
              <a:solidFill>
                <a:srgbClr val="231F20"/>
              </a:solidFill>
              <a:cs typeface="黑体" panose="02010609060101010101" charset="-122"/>
            </a:endParaRPr>
          </a:p>
          <a:p>
            <a:pPr algn="just">
              <a:lnSpc>
                <a:spcPct val="150000"/>
              </a:lnSpc>
            </a:pPr>
            <a:r>
              <a:rPr>
                <a:solidFill>
                  <a:srgbClr val="231F20"/>
                </a:solidFill>
                <a:cs typeface="黑体" panose="02010609060101010101" charset="-122"/>
              </a:rPr>
              <a:t>当两个电阻并联时</a:t>
            </a:r>
            <a:endParaRPr>
              <a:solidFill>
                <a:srgbClr val="231F20"/>
              </a:solidFill>
              <a:cs typeface="黑体" panose="02010609060101010101" charset="-122"/>
            </a:endParaRPr>
          </a:p>
          <a:p>
            <a:pPr algn="just">
              <a:lnSpc>
                <a:spcPct val="150000"/>
              </a:lnSpc>
            </a:pPr>
            <a:endParaRPr>
              <a:solidFill>
                <a:srgbClr val="231F20"/>
              </a:solidFill>
              <a:cs typeface="黑体" panose="02010609060101010101" charset="-122"/>
            </a:endParaRPr>
          </a:p>
          <a:p>
            <a:pPr algn="just">
              <a:lnSpc>
                <a:spcPct val="150000"/>
              </a:lnSpc>
            </a:pPr>
            <a:endParaRPr>
              <a:solidFill>
                <a:srgbClr val="231F20"/>
              </a:solidFill>
              <a:cs typeface="黑体" panose="02010609060101010101" charset="-122"/>
            </a:endParaRPr>
          </a:p>
          <a:p>
            <a:pPr algn="just">
              <a:lnSpc>
                <a:spcPct val="150000"/>
              </a:lnSpc>
            </a:pPr>
            <a:endParaRPr>
              <a:solidFill>
                <a:srgbClr val="231F20"/>
              </a:solidFill>
              <a:cs typeface="黑体" panose="02010609060101010101" charset="-122"/>
            </a:endParaRPr>
          </a:p>
          <a:p>
            <a:pPr algn="just">
              <a:lnSpc>
                <a:spcPct val="150000"/>
              </a:lnSpc>
            </a:pPr>
            <a:r>
              <a:rPr>
                <a:solidFill>
                  <a:srgbClr val="231F20"/>
                </a:solidFill>
                <a:cs typeface="黑体" panose="02010609060101010101" charset="-122"/>
              </a:rPr>
              <a:t>（6）功率电导：各电阻消耗的功率与电导成正比，即</a:t>
            </a:r>
            <a:r>
              <a:rPr lang="en-US" i="1">
                <a:solidFill>
                  <a:srgbClr val="231F20"/>
                </a:solidFill>
                <a:cs typeface="黑体" panose="02010609060101010101" charset="-122"/>
              </a:rPr>
              <a:t> P</a:t>
            </a:r>
            <a:r>
              <a:rPr lang="en-US" i="1" baseline="-25000">
                <a:solidFill>
                  <a:srgbClr val="231F20"/>
                </a:solidFill>
                <a:cs typeface="黑体" panose="02010609060101010101" charset="-122"/>
              </a:rPr>
              <a:t>1</a:t>
            </a:r>
            <a:r>
              <a:rPr lang="en-US" i="1">
                <a:solidFill>
                  <a:srgbClr val="231F20"/>
                </a:solidFill>
                <a:cs typeface="黑体" panose="02010609060101010101" charset="-122"/>
              </a:rPr>
              <a:t>:P</a:t>
            </a:r>
            <a:r>
              <a:rPr lang="en-US" i="1" baseline="-25000">
                <a:solidFill>
                  <a:srgbClr val="231F20"/>
                </a:solidFill>
                <a:cs typeface="黑体" panose="02010609060101010101" charset="-122"/>
              </a:rPr>
              <a:t>2</a:t>
            </a:r>
            <a:r>
              <a:rPr lang="en-US" i="1">
                <a:solidFill>
                  <a:srgbClr val="231F20"/>
                </a:solidFill>
                <a:cs typeface="黑体" panose="02010609060101010101" charset="-122"/>
              </a:rPr>
              <a:t>:P</a:t>
            </a:r>
            <a:r>
              <a:rPr lang="en-US" i="1" baseline="-25000">
                <a:solidFill>
                  <a:srgbClr val="231F20"/>
                </a:solidFill>
                <a:cs typeface="黑体" panose="02010609060101010101" charset="-122"/>
              </a:rPr>
              <a:t>3</a:t>
            </a:r>
            <a:r>
              <a:rPr lang="en-US">
                <a:solidFill>
                  <a:srgbClr val="231F20"/>
                </a:solidFill>
                <a:cs typeface="黑体" panose="02010609060101010101" charset="-122"/>
              </a:rPr>
              <a:t>=</a:t>
            </a:r>
            <a:r>
              <a:rPr lang="en-US" i="1">
                <a:solidFill>
                  <a:srgbClr val="231F20"/>
                </a:solidFill>
                <a:cs typeface="黑体" panose="02010609060101010101" charset="-122"/>
              </a:rPr>
              <a:t>G</a:t>
            </a:r>
            <a:r>
              <a:rPr lang="en-US" i="1" baseline="-25000">
                <a:solidFill>
                  <a:srgbClr val="231F20"/>
                </a:solidFill>
                <a:cs typeface="黑体" panose="02010609060101010101" charset="-122"/>
              </a:rPr>
              <a:t>1</a:t>
            </a:r>
            <a:r>
              <a:rPr lang="en-US" i="1">
                <a:solidFill>
                  <a:srgbClr val="231F20"/>
                </a:solidFill>
                <a:cs typeface="黑体" panose="02010609060101010101" charset="-122"/>
              </a:rPr>
              <a:t>:G</a:t>
            </a:r>
            <a:r>
              <a:rPr lang="en-US" i="1" baseline="-25000">
                <a:solidFill>
                  <a:srgbClr val="231F20"/>
                </a:solidFill>
                <a:cs typeface="黑体" panose="02010609060101010101" charset="-122"/>
              </a:rPr>
              <a:t>2</a:t>
            </a:r>
            <a:r>
              <a:rPr lang="en-US" i="1">
                <a:solidFill>
                  <a:srgbClr val="231F20"/>
                </a:solidFill>
                <a:cs typeface="黑体" panose="02010609060101010101" charset="-122"/>
              </a:rPr>
              <a:t>:G</a:t>
            </a:r>
            <a:r>
              <a:rPr lang="en-US" i="1" baseline="-25000">
                <a:solidFill>
                  <a:srgbClr val="231F20"/>
                </a:solidFill>
                <a:cs typeface="黑体" panose="02010609060101010101" charset="-122"/>
              </a:rPr>
              <a:t>3</a:t>
            </a:r>
            <a:r>
              <a:rPr lang="en-US">
                <a:solidFill>
                  <a:srgbClr val="231F20"/>
                </a:solidFill>
                <a:cs typeface="黑体" panose="02010609060101010101" charset="-122"/>
              </a:rPr>
              <a:t> </a:t>
            </a:r>
            <a:r>
              <a:rPr lang="zh-CN" altLang="en-US">
                <a:solidFill>
                  <a:srgbClr val="231F20"/>
                </a:solidFill>
                <a:cs typeface="黑体" panose="02010609060101010101" charset="-122"/>
              </a:rPr>
              <a:t>。</a:t>
            </a:r>
            <a:endParaRPr lang="zh-CN" altLang="en-US">
              <a:solidFill>
                <a:srgbClr val="231F20"/>
              </a:solidFill>
              <a:cs typeface="黑体" panose="02010609060101010101" charset="-122"/>
            </a:endParaRPr>
          </a:p>
        </p:txBody>
      </p:sp>
      <p:pic>
        <p:nvPicPr>
          <p:cNvPr id="9" name="图片 8"/>
          <p:cNvPicPr>
            <a:picLocks noChangeAspect="1"/>
          </p:cNvPicPr>
          <p:nvPr/>
        </p:nvPicPr>
        <p:blipFill>
          <a:blip r:embed="rId1"/>
          <a:stretch>
            <a:fillRect/>
          </a:stretch>
        </p:blipFill>
        <p:spPr>
          <a:xfrm>
            <a:off x="4108450" y="1559560"/>
            <a:ext cx="4426585" cy="1626870"/>
          </a:xfrm>
          <a:prstGeom prst="rect">
            <a:avLst/>
          </a:prstGeom>
        </p:spPr>
      </p:pic>
      <p:graphicFrame>
        <p:nvGraphicFramePr>
          <p:cNvPr id="10" name="对象 9">
            <a:hlinkClick r:id="" action="ppaction://ole?verb="/>
          </p:cNvPr>
          <p:cNvGraphicFramePr>
            <a:graphicFrameLocks noChangeAspect="1"/>
          </p:cNvGraphicFramePr>
          <p:nvPr/>
        </p:nvGraphicFramePr>
        <p:xfrm>
          <a:off x="1374140" y="3098800"/>
          <a:ext cx="210820" cy="441960"/>
        </p:xfrm>
        <a:graphic>
          <a:graphicData uri="http://schemas.openxmlformats.org/presentationml/2006/ole">
            <mc:AlternateContent xmlns:mc="http://schemas.openxmlformats.org/markup-compatibility/2006">
              <mc:Choice xmlns:v="urn:schemas-microsoft-com:vml" Requires="v">
                <p:oleObj spid="_x0000_s3073" name="" r:id="rId2" imgW="266700" imgH="558800" progId="Equation.KSEE3">
                  <p:embed/>
                </p:oleObj>
              </mc:Choice>
              <mc:Fallback>
                <p:oleObj name="" r:id="rId2" imgW="266700" imgH="558800" progId="Equation.KSEE3">
                  <p:embed/>
                  <p:pic>
                    <p:nvPicPr>
                      <p:cNvPr id="0" name="图片 3072"/>
                      <p:cNvPicPr/>
                      <p:nvPr/>
                    </p:nvPicPr>
                    <p:blipFill>
                      <a:blip r:embed="rId3"/>
                      <a:stretch>
                        <a:fillRect/>
                      </a:stretch>
                    </p:blipFill>
                    <p:spPr>
                      <a:xfrm>
                        <a:off x="1374140" y="3098800"/>
                        <a:ext cx="210820" cy="441960"/>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1764030" y="3098800"/>
          <a:ext cx="220980" cy="441960"/>
        </p:xfrm>
        <a:graphic>
          <a:graphicData uri="http://schemas.openxmlformats.org/presentationml/2006/ole">
            <mc:AlternateContent xmlns:mc="http://schemas.openxmlformats.org/markup-compatibility/2006">
              <mc:Choice xmlns:v="urn:schemas-microsoft-com:vml" Requires="v">
                <p:oleObj spid="_x0000_s3073" name="" r:id="rId4" imgW="279400" imgH="558800" progId="Equation.KSEE3">
                  <p:embed/>
                </p:oleObj>
              </mc:Choice>
              <mc:Fallback>
                <p:oleObj name="" r:id="rId4" imgW="279400" imgH="558800" progId="Equation.KSEE3">
                  <p:embed/>
                  <p:pic>
                    <p:nvPicPr>
                      <p:cNvPr id="0" name="图片 3072"/>
                      <p:cNvPicPr/>
                      <p:nvPr/>
                    </p:nvPicPr>
                    <p:blipFill>
                      <a:blip r:embed="rId5"/>
                      <a:stretch>
                        <a:fillRect/>
                      </a:stretch>
                    </p:blipFill>
                    <p:spPr>
                      <a:xfrm>
                        <a:off x="1764030" y="3098800"/>
                        <a:ext cx="220980" cy="441960"/>
                      </a:xfrm>
                      <a:prstGeom prst="rect">
                        <a:avLst/>
                      </a:prstGeom>
                    </p:spPr>
                  </p:pic>
                </p:oleObj>
              </mc:Fallback>
            </mc:AlternateContent>
          </a:graphicData>
        </a:graphic>
      </p:graphicFrame>
      <p:graphicFrame>
        <p:nvGraphicFramePr>
          <p:cNvPr id="18" name="对象 17">
            <a:hlinkClick r:id="" action="ppaction://ole?verb="/>
          </p:cNvPr>
          <p:cNvGraphicFramePr>
            <a:graphicFrameLocks noChangeAspect="1"/>
          </p:cNvGraphicFramePr>
          <p:nvPr/>
        </p:nvGraphicFramePr>
        <p:xfrm>
          <a:off x="2112010" y="3098800"/>
          <a:ext cx="220980" cy="441960"/>
        </p:xfrm>
        <a:graphic>
          <a:graphicData uri="http://schemas.openxmlformats.org/presentationml/2006/ole">
            <mc:AlternateContent xmlns:mc="http://schemas.openxmlformats.org/markup-compatibility/2006">
              <mc:Choice xmlns:v="urn:schemas-microsoft-com:vml" Requires="v">
                <p:oleObj spid="_x0000_s19" name="" r:id="rId6" imgW="279400" imgH="558800" progId="Equation.KSEE3">
                  <p:embed/>
                </p:oleObj>
              </mc:Choice>
              <mc:Fallback>
                <p:oleObj name="" r:id="rId6" imgW="279400" imgH="558800" progId="Equation.KSEE3">
                  <p:embed/>
                  <p:pic>
                    <p:nvPicPr>
                      <p:cNvPr id="0" name="图片 3072"/>
                      <p:cNvPicPr/>
                      <p:nvPr/>
                    </p:nvPicPr>
                    <p:blipFill>
                      <a:blip r:embed="rId7"/>
                      <a:stretch>
                        <a:fillRect/>
                      </a:stretch>
                    </p:blipFill>
                    <p:spPr>
                      <a:xfrm>
                        <a:off x="2112010" y="3098800"/>
                        <a:ext cx="220980" cy="441960"/>
                      </a:xfrm>
                      <a:prstGeom prst="rect">
                        <a:avLst/>
                      </a:prstGeom>
                    </p:spPr>
                  </p:pic>
                </p:oleObj>
              </mc:Fallback>
            </mc:AlternateContent>
          </a:graphicData>
        </a:graphic>
      </p:graphicFrame>
      <p:pic>
        <p:nvPicPr>
          <p:cNvPr id="20" name="图片 19"/>
          <p:cNvPicPr>
            <a:picLocks noChangeAspect="1"/>
          </p:cNvPicPr>
          <p:nvPr/>
        </p:nvPicPr>
        <p:blipFill>
          <a:blip r:embed="rId8"/>
          <a:stretch>
            <a:fillRect/>
          </a:stretch>
        </p:blipFill>
        <p:spPr>
          <a:xfrm>
            <a:off x="4108450" y="4454525"/>
            <a:ext cx="1514475" cy="1514475"/>
          </a:xfrm>
          <a:prstGeom prst="rect">
            <a:avLst/>
          </a:prstGeom>
        </p:spPr>
      </p:pic>
    </p:spTree>
    <p:custDataLst>
      <p:tags r:id="rId9"/>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7" name="文本框 6"/>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二、电阻的并联电路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8" name="文本框 7"/>
          <p:cNvSpPr txBox="1"/>
          <p:nvPr/>
        </p:nvSpPr>
        <p:spPr>
          <a:xfrm>
            <a:off x="841375" y="1041400"/>
            <a:ext cx="10333990" cy="4399915"/>
          </a:xfrm>
          <a:prstGeom prst="rect">
            <a:avLst/>
          </a:prstGeom>
        </p:spPr>
        <p:txBody>
          <a:bodyPr wrap="square">
            <a:spAutoFit/>
          </a:bodyPr>
          <a:p>
            <a:pPr algn="just">
              <a:lnSpc>
                <a:spcPct val="125000"/>
              </a:lnSpc>
              <a:spcBef>
                <a:spcPts val="0"/>
              </a:spcBef>
              <a:spcAft>
                <a:spcPts val="0"/>
              </a:spcAft>
            </a:pPr>
            <a:r>
              <a:rPr sz="1600">
                <a:solidFill>
                  <a:srgbClr val="231F20"/>
                </a:solidFill>
                <a:cs typeface="黑体" panose="02010609060101010101" charset="-122"/>
              </a:rPr>
              <a:t>利用电阻并联的分流作用，可扩大电流表的量程。在实际应用中，用电器在电路中通常都是并联运行的，属于相同电压等级的用电器必须并联在同一电路中，这样，才能保证它们都在规定的电压下正常工作。</a:t>
            </a:r>
            <a:endParaRPr sz="1600">
              <a:solidFill>
                <a:srgbClr val="231F20"/>
              </a:solidFill>
              <a:cs typeface="黑体" panose="02010609060101010101" charset="-122"/>
            </a:endParaRPr>
          </a:p>
          <a:p>
            <a:pPr algn="just">
              <a:lnSpc>
                <a:spcPct val="125000"/>
              </a:lnSpc>
              <a:spcBef>
                <a:spcPts val="0"/>
              </a:spcBef>
              <a:spcAft>
                <a:spcPts val="0"/>
              </a:spcAft>
            </a:pPr>
            <a:r>
              <a:rPr sz="1600">
                <a:solidFill>
                  <a:srgbClr val="231F20"/>
                </a:solidFill>
                <a:cs typeface="黑体" panose="02010609060101010101" charset="-122"/>
              </a:rPr>
              <a:t>例 1-10　有三盏电灯接在 110 V 电源上，其额定值分别为 110 V、100 W，110 V、60 W，110 V、40 W，求总功率 P、总电流 I 以及通过各灯泡的电流及等效电阻。</a:t>
            </a:r>
            <a:endParaRPr sz="1600">
              <a:solidFill>
                <a:srgbClr val="231F20"/>
              </a:solidFill>
              <a:cs typeface="黑体" panose="02010609060101010101" charset="-122"/>
            </a:endParaRPr>
          </a:p>
          <a:p>
            <a:pPr algn="just">
              <a:lnSpc>
                <a:spcPct val="125000"/>
              </a:lnSpc>
              <a:spcBef>
                <a:spcPts val="0"/>
              </a:spcBef>
              <a:spcAft>
                <a:spcPts val="0"/>
              </a:spcAft>
            </a:pPr>
            <a:r>
              <a:rPr sz="1600">
                <a:solidFill>
                  <a:srgbClr val="231F20"/>
                </a:solidFill>
                <a:cs typeface="黑体" panose="02010609060101010101" charset="-122"/>
              </a:rPr>
              <a:t>解</a:t>
            </a:r>
            <a:r>
              <a:rPr lang="en-US" sz="1600">
                <a:solidFill>
                  <a:srgbClr val="231F20"/>
                </a:solidFill>
                <a:cs typeface="黑体" panose="02010609060101010101" charset="-122"/>
              </a:rPr>
              <a:t>:</a:t>
            </a:r>
            <a:r>
              <a:rPr sz="1600">
                <a:solidFill>
                  <a:srgbClr val="231F20"/>
                </a:solidFill>
                <a:cs typeface="黑体" panose="02010609060101010101" charset="-122"/>
              </a:rPr>
              <a:t>（1）因外接电源符合各灯泡额定值，各灯泡正常发光，故总功率为</a:t>
            </a:r>
            <a:endParaRPr sz="1600">
              <a:solidFill>
                <a:srgbClr val="231F20"/>
              </a:solidFill>
              <a:cs typeface="黑体" panose="02010609060101010101" charset="-122"/>
            </a:endParaRPr>
          </a:p>
          <a:p>
            <a:pPr algn="ctr">
              <a:lnSpc>
                <a:spcPct val="125000"/>
              </a:lnSpc>
              <a:spcBef>
                <a:spcPts val="0"/>
              </a:spcBef>
              <a:spcAft>
                <a:spcPts val="0"/>
              </a:spcAft>
            </a:pPr>
            <a:r>
              <a:rPr lang="en-US" sz="1600">
                <a:solidFill>
                  <a:srgbClr val="231F20"/>
                </a:solidFill>
                <a:cs typeface="黑体" panose="02010609060101010101" charset="-122"/>
              </a:rPr>
              <a:t> </a:t>
            </a:r>
            <a:r>
              <a:rPr lang="en-US" sz="1600" i="1">
                <a:solidFill>
                  <a:srgbClr val="231F20"/>
                </a:solidFill>
                <a:cs typeface="黑体" panose="02010609060101010101" charset="-122"/>
              </a:rPr>
              <a:t>P=P</a:t>
            </a:r>
            <a:r>
              <a:rPr lang="en-US" sz="1600" i="1" baseline="-25000">
                <a:solidFill>
                  <a:srgbClr val="231F20"/>
                </a:solidFill>
                <a:cs typeface="黑体" panose="02010609060101010101" charset="-122"/>
              </a:rPr>
              <a:t>1</a:t>
            </a:r>
            <a:r>
              <a:rPr lang="en-US" sz="1600" i="1">
                <a:solidFill>
                  <a:srgbClr val="231F20"/>
                </a:solidFill>
                <a:cs typeface="黑体" panose="02010609060101010101" charset="-122"/>
              </a:rPr>
              <a:t>+P</a:t>
            </a:r>
            <a:r>
              <a:rPr lang="en-US" sz="1600" i="1" baseline="-25000">
                <a:solidFill>
                  <a:srgbClr val="231F20"/>
                </a:solidFill>
                <a:cs typeface="黑体" panose="02010609060101010101" charset="-122"/>
              </a:rPr>
              <a:t>2</a:t>
            </a:r>
            <a:r>
              <a:rPr lang="en-US" sz="1600" i="1">
                <a:solidFill>
                  <a:srgbClr val="231F20"/>
                </a:solidFill>
                <a:cs typeface="黑体" panose="02010609060101010101" charset="-122"/>
              </a:rPr>
              <a:t>+P</a:t>
            </a:r>
            <a:r>
              <a:rPr lang="en-US" sz="1600" i="1" baseline="-25000">
                <a:solidFill>
                  <a:srgbClr val="231F20"/>
                </a:solidFill>
                <a:cs typeface="黑体" panose="02010609060101010101" charset="-122"/>
              </a:rPr>
              <a:t>3</a:t>
            </a:r>
            <a:r>
              <a:rPr lang="en-US" sz="1600" i="1">
                <a:solidFill>
                  <a:srgbClr val="231F20"/>
                </a:solidFill>
                <a:cs typeface="黑体" panose="02010609060101010101" charset="-122"/>
              </a:rPr>
              <a:t>=</a:t>
            </a:r>
            <a:r>
              <a:rPr lang="en-US" sz="1600">
                <a:solidFill>
                  <a:srgbClr val="231F20"/>
                </a:solidFill>
                <a:cs typeface="黑体" panose="02010609060101010101" charset="-122"/>
              </a:rPr>
              <a:t>(100+60+40)W=200W</a:t>
            </a:r>
            <a:endParaRPr lang="en-US" sz="1600">
              <a:solidFill>
                <a:srgbClr val="231F20"/>
              </a:solidFill>
              <a:cs typeface="黑体" panose="02010609060101010101" charset="-122"/>
            </a:endParaRPr>
          </a:p>
          <a:p>
            <a:pPr algn="just">
              <a:lnSpc>
                <a:spcPct val="125000"/>
              </a:lnSpc>
              <a:spcBef>
                <a:spcPts val="0"/>
              </a:spcBef>
              <a:spcAft>
                <a:spcPts val="0"/>
              </a:spcAft>
            </a:pPr>
            <a:r>
              <a:rPr lang="en-US" sz="1600">
                <a:solidFill>
                  <a:srgbClr val="231F20"/>
                </a:solidFill>
                <a:cs typeface="黑体" panose="02010609060101010101" charset="-122"/>
              </a:rPr>
              <a:t>（2）总电流与各灯泡电流为</a:t>
            </a:r>
            <a:endParaRPr lang="en-US" sz="1600">
              <a:solidFill>
                <a:srgbClr val="231F20"/>
              </a:solidFill>
              <a:cs typeface="黑体" panose="02010609060101010101" charset="-122"/>
            </a:endParaRPr>
          </a:p>
          <a:p>
            <a:pPr algn="just">
              <a:lnSpc>
                <a:spcPct val="125000"/>
              </a:lnSpc>
              <a:spcBef>
                <a:spcPts val="0"/>
              </a:spcBef>
              <a:spcAft>
                <a:spcPts val="0"/>
              </a:spcAft>
            </a:pPr>
            <a:endParaRPr lang="en-US" sz="1600">
              <a:solidFill>
                <a:srgbClr val="231F20"/>
              </a:solidFill>
              <a:cs typeface="黑体" panose="02010609060101010101" charset="-122"/>
            </a:endParaRPr>
          </a:p>
          <a:p>
            <a:pPr algn="just">
              <a:lnSpc>
                <a:spcPct val="125000"/>
              </a:lnSpc>
              <a:spcBef>
                <a:spcPts val="0"/>
              </a:spcBef>
              <a:spcAft>
                <a:spcPts val="0"/>
              </a:spcAft>
            </a:pPr>
            <a:endParaRPr lang="en-US" sz="1600">
              <a:solidFill>
                <a:srgbClr val="231F20"/>
              </a:solidFill>
              <a:cs typeface="黑体" panose="02010609060101010101" charset="-122"/>
            </a:endParaRPr>
          </a:p>
          <a:p>
            <a:pPr algn="just">
              <a:lnSpc>
                <a:spcPct val="125000"/>
              </a:lnSpc>
              <a:spcBef>
                <a:spcPts val="0"/>
              </a:spcBef>
              <a:spcAft>
                <a:spcPts val="0"/>
              </a:spcAft>
            </a:pPr>
            <a:endParaRPr lang="en-US" sz="1600">
              <a:solidFill>
                <a:srgbClr val="231F20"/>
              </a:solidFill>
              <a:cs typeface="黑体" panose="02010609060101010101" charset="-122"/>
            </a:endParaRPr>
          </a:p>
          <a:p>
            <a:pPr algn="just">
              <a:lnSpc>
                <a:spcPct val="125000"/>
              </a:lnSpc>
              <a:spcBef>
                <a:spcPts val="0"/>
              </a:spcBef>
              <a:spcAft>
                <a:spcPts val="0"/>
              </a:spcAft>
            </a:pPr>
            <a:endParaRPr lang="en-US" sz="1600">
              <a:solidFill>
                <a:srgbClr val="231F20"/>
              </a:solidFill>
              <a:cs typeface="黑体" panose="02010609060101010101" charset="-122"/>
            </a:endParaRPr>
          </a:p>
          <a:p>
            <a:pPr algn="just">
              <a:lnSpc>
                <a:spcPct val="125000"/>
              </a:lnSpc>
              <a:spcBef>
                <a:spcPts val="0"/>
              </a:spcBef>
              <a:spcAft>
                <a:spcPts val="0"/>
              </a:spcAft>
            </a:pPr>
            <a:endParaRPr lang="en-US" sz="1600">
              <a:solidFill>
                <a:srgbClr val="231F20"/>
              </a:solidFill>
              <a:cs typeface="黑体" panose="02010609060101010101" charset="-122"/>
            </a:endParaRPr>
          </a:p>
          <a:p>
            <a:pPr algn="just">
              <a:lnSpc>
                <a:spcPct val="125000"/>
              </a:lnSpc>
              <a:spcBef>
                <a:spcPts val="0"/>
              </a:spcBef>
              <a:spcAft>
                <a:spcPts val="0"/>
              </a:spcAft>
            </a:pPr>
            <a:endParaRPr lang="en-US" sz="1600">
              <a:solidFill>
                <a:srgbClr val="231F20"/>
              </a:solidFill>
              <a:cs typeface="黑体" panose="02010609060101010101" charset="-122"/>
            </a:endParaRPr>
          </a:p>
          <a:p>
            <a:pPr algn="just">
              <a:lnSpc>
                <a:spcPct val="125000"/>
              </a:lnSpc>
              <a:spcBef>
                <a:spcPts val="0"/>
              </a:spcBef>
              <a:spcAft>
                <a:spcPts val="0"/>
              </a:spcAft>
            </a:pPr>
            <a:r>
              <a:rPr lang="en-US" sz="1600">
                <a:solidFill>
                  <a:srgbClr val="231F20"/>
                </a:solidFill>
                <a:cs typeface="黑体" panose="02010609060101010101" charset="-122"/>
              </a:rPr>
              <a:t>（3）等效电阻为</a:t>
            </a:r>
            <a:endParaRPr lang="en-US" sz="1600">
              <a:solidFill>
                <a:srgbClr val="231F20"/>
              </a:solidFill>
              <a:cs typeface="黑体" panose="02010609060101010101" charset="-122"/>
            </a:endParaRPr>
          </a:p>
        </p:txBody>
      </p:sp>
      <p:pic>
        <p:nvPicPr>
          <p:cNvPr id="5" name="图片 4"/>
          <p:cNvPicPr>
            <a:picLocks noChangeAspect="1"/>
          </p:cNvPicPr>
          <p:nvPr/>
        </p:nvPicPr>
        <p:blipFill>
          <a:blip r:embed="rId1"/>
          <a:stretch>
            <a:fillRect/>
          </a:stretch>
        </p:blipFill>
        <p:spPr>
          <a:xfrm>
            <a:off x="3851275" y="3179445"/>
            <a:ext cx="2101215" cy="2133600"/>
          </a:xfrm>
          <a:prstGeom prst="rect">
            <a:avLst/>
          </a:prstGeom>
        </p:spPr>
      </p:pic>
      <p:pic>
        <p:nvPicPr>
          <p:cNvPr id="6" name="图片 5"/>
          <p:cNvPicPr>
            <a:picLocks noChangeAspect="1"/>
          </p:cNvPicPr>
          <p:nvPr/>
        </p:nvPicPr>
        <p:blipFill>
          <a:blip r:embed="rId2"/>
          <a:stretch>
            <a:fillRect/>
          </a:stretch>
        </p:blipFill>
        <p:spPr>
          <a:xfrm>
            <a:off x="3717290" y="5789295"/>
            <a:ext cx="2235200" cy="549910"/>
          </a:xfrm>
          <a:prstGeom prst="rect">
            <a:avLst/>
          </a:prstGeom>
        </p:spPr>
      </p:pic>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bwMode="auto">
          <a:xfrm>
            <a:off x="846455" y="2196465"/>
            <a:ext cx="5452745" cy="2584450"/>
          </a:xfrm>
          <a:prstGeom prst="rect">
            <a:avLst/>
          </a:prstGeom>
        </p:spPr>
        <p:txBody>
          <a:bodyPr wrap="square">
            <a:spAutoFit/>
          </a:bodyPr>
          <a:lstStyle/>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实际应用中经常会遇到既有电阻串联又有电阻并联的电路，称为电阻的混联电路，如图 1.4.5 所示。</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求解电阻的混联电路时，首先应从电路结构入手，根据电阻串并联的特征，分清哪些电阻是串联的，哪些电阻是并联的，然后应用欧姆定律、分压和分流的关系求解。</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2" name="图片 1"/>
          <p:cNvPicPr>
            <a:picLocks noChangeAspect="1"/>
          </p:cNvPicPr>
          <p:nvPr/>
        </p:nvPicPr>
        <p:blipFill>
          <a:blip r:embed="rId1"/>
          <a:stretch>
            <a:fillRect/>
          </a:stretch>
        </p:blipFill>
        <p:spPr>
          <a:xfrm>
            <a:off x="7569835" y="2112645"/>
            <a:ext cx="3187065" cy="2329815"/>
          </a:xfrm>
          <a:prstGeom prst="rect">
            <a:avLst/>
          </a:prstGeom>
        </p:spPr>
      </p:pic>
      <p:sp>
        <p:nvSpPr>
          <p:cNvPr id="7" name="文本框 6"/>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三、电阻的混联</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61200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四、电阻的 Y- △连接</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1347274" y="2056261"/>
            <a:ext cx="2654496" cy="3311526"/>
            <a:chOff x="1333304" y="2133600"/>
            <a:chExt cx="2654496" cy="3311526"/>
          </a:xfrm>
        </p:grpSpPr>
        <p:sp>
          <p:nvSpPr>
            <p:cNvPr id="6" name="任意多边形 5"/>
            <p:cNvSpPr/>
            <p:nvPr/>
          </p:nvSpPr>
          <p:spPr>
            <a:xfrm>
              <a:off x="13335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sp>
          <p:nvSpPr>
            <p:cNvPr id="7" name="椭圆 38"/>
            <p:cNvSpPr/>
            <p:nvPr/>
          </p:nvSpPr>
          <p:spPr>
            <a:xfrm>
              <a:off x="2368550" y="2502332"/>
              <a:ext cx="584200" cy="583337"/>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rgbClr val="01A8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grpSp>
          <p:nvGrpSpPr>
            <p:cNvPr id="8" name="组合 7"/>
            <p:cNvGrpSpPr/>
            <p:nvPr/>
          </p:nvGrpSpPr>
          <p:grpSpPr>
            <a:xfrm>
              <a:off x="1333304" y="2955539"/>
              <a:ext cx="2496820" cy="1953204"/>
              <a:chOff x="6057505" y="1430571"/>
              <a:chExt cx="2496820" cy="1953204"/>
            </a:xfrm>
          </p:grpSpPr>
          <p:sp>
            <p:nvSpPr>
              <p:cNvPr id="9" name="矩形 8"/>
              <p:cNvSpPr/>
              <p:nvPr/>
            </p:nvSpPr>
            <p:spPr>
              <a:xfrm>
                <a:off x="6215620" y="2407780"/>
                <a:ext cx="2338462" cy="97599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sz="1600" b="0" i="0" u="none" strike="noStrike" kern="1200" cap="none" spc="0" normalizeH="0" baseline="0" noProof="0" dirty="0">
                    <a:ln>
                      <a:noFill/>
                    </a:ln>
                    <a:solidFill>
                      <a:srgbClr val="0C2834"/>
                    </a:solidFill>
                    <a:effectLst/>
                    <a:uLnTx/>
                    <a:uFill>
                      <a:solidFill>
                        <a:srgbClr val="000000">
                          <a:alpha val="50000"/>
                        </a:srgbClr>
                      </a:solidFill>
                    </a:uFill>
                    <a:latin typeface="黑体" panose="02010609060101010101" charset="-122"/>
                    <a:ea typeface="黑体" panose="02010609060101010101" charset="-122"/>
                    <a:cs typeface="+mn-ea"/>
                    <a:sym typeface="+mn-lt"/>
                  </a:rPr>
                  <a:t>三个电阻元件的一端连接在一起，另一端分别</a:t>
                </a:r>
                <a:endParaRPr kumimoji="0" sz="1600" b="0" i="0" u="none" strike="noStrike" kern="1200" cap="none" spc="0" normalizeH="0" baseline="0" noProof="0" dirty="0">
                  <a:ln>
                    <a:noFill/>
                  </a:ln>
                  <a:solidFill>
                    <a:srgbClr val="0C2834"/>
                  </a:solidFill>
                  <a:effectLst/>
                  <a:uLnTx/>
                  <a:uFill>
                    <a:solidFill>
                      <a:srgbClr val="000000">
                        <a:alpha val="50000"/>
                      </a:srgbClr>
                    </a:solidFill>
                  </a:uFill>
                  <a:latin typeface="黑体" panose="02010609060101010101" charset="-122"/>
                  <a:ea typeface="黑体" panose="02010609060101010101" charset="-122"/>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kumimoji="0" sz="1600" b="0" i="0" u="none" strike="noStrike" kern="1200" cap="none" spc="0" normalizeH="0" baseline="0" noProof="0" dirty="0">
                    <a:ln>
                      <a:noFill/>
                    </a:ln>
                    <a:solidFill>
                      <a:srgbClr val="0C2834"/>
                    </a:solidFill>
                    <a:effectLst/>
                    <a:uLnTx/>
                    <a:uFill>
                      <a:solidFill>
                        <a:srgbClr val="000000">
                          <a:alpha val="50000"/>
                        </a:srgbClr>
                      </a:solidFill>
                    </a:uFill>
                    <a:latin typeface="黑体" panose="02010609060101010101" charset="-122"/>
                    <a:ea typeface="黑体" panose="02010609060101010101" charset="-122"/>
                    <a:cs typeface="+mn-ea"/>
                    <a:sym typeface="+mn-lt"/>
                  </a:rPr>
                  <a:t>连接到电路的三个节点。</a:t>
                </a:r>
                <a:endParaRPr kumimoji="0" lang="zh-CN" altLang="en-US" sz="1600" b="0" i="0" u="none" strike="noStrike" kern="1200" cap="none" spc="0" normalizeH="0" baseline="0" noProof="0" dirty="0">
                  <a:ln>
                    <a:noFill/>
                  </a:ln>
                  <a:solidFill>
                    <a:srgbClr val="0C2834"/>
                  </a:solidFill>
                  <a:effectLst/>
                  <a:uLnTx/>
                  <a:uFill>
                    <a:solidFill>
                      <a:srgbClr val="000000">
                        <a:alpha val="50000"/>
                      </a:srgbClr>
                    </a:solidFill>
                  </a:uFill>
                  <a:latin typeface="黑体" panose="02010609060101010101" charset="-122"/>
                  <a:ea typeface="黑体" panose="02010609060101010101" charset="-122"/>
                  <a:cs typeface="+mn-ea"/>
                  <a:sym typeface="+mn-lt"/>
                </a:endParaRPr>
              </a:p>
            </p:txBody>
          </p:sp>
          <p:sp>
            <p:nvSpPr>
              <p:cNvPr id="10" name="矩形 9"/>
              <p:cNvSpPr/>
              <p:nvPr/>
            </p:nvSpPr>
            <p:spPr>
              <a:xfrm>
                <a:off x="6057505" y="1430571"/>
                <a:ext cx="2496820" cy="97726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rPr>
                  <a:t>（一）电阻的星形连接方式</a:t>
                </a:r>
                <a:endParaRPr kumimoji="0" lang="zh-CN" altLang="en-US" sz="24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endParaRPr>
              </a:p>
            </p:txBody>
          </p:sp>
        </p:grpSp>
      </p:grpSp>
      <p:grpSp>
        <p:nvGrpSpPr>
          <p:cNvPr id="14" name="组合 13"/>
          <p:cNvGrpSpPr/>
          <p:nvPr/>
        </p:nvGrpSpPr>
        <p:grpSpPr>
          <a:xfrm>
            <a:off x="4632129" y="2056261"/>
            <a:ext cx="2811780" cy="3311526"/>
            <a:chOff x="4618159" y="2133600"/>
            <a:chExt cx="2811780" cy="3311526"/>
          </a:xfrm>
        </p:grpSpPr>
        <p:sp>
          <p:nvSpPr>
            <p:cNvPr id="15" name="任意多边形 11"/>
            <p:cNvSpPr/>
            <p:nvPr/>
          </p:nvSpPr>
          <p:spPr>
            <a:xfrm>
              <a:off x="47752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sp>
          <p:nvSpPr>
            <p:cNvPr id="16" name="椭圆 39"/>
            <p:cNvSpPr/>
            <p:nvPr/>
          </p:nvSpPr>
          <p:spPr>
            <a:xfrm>
              <a:off x="5810250" y="2502284"/>
              <a:ext cx="584200" cy="58343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grpSp>
          <p:nvGrpSpPr>
            <p:cNvPr id="17" name="组合 16"/>
            <p:cNvGrpSpPr/>
            <p:nvPr/>
          </p:nvGrpSpPr>
          <p:grpSpPr>
            <a:xfrm>
              <a:off x="4618159" y="3085714"/>
              <a:ext cx="2811780" cy="1675709"/>
              <a:chOff x="5900660" y="1560746"/>
              <a:chExt cx="2811780" cy="1675709"/>
            </a:xfrm>
          </p:grpSpPr>
          <p:sp>
            <p:nvSpPr>
              <p:cNvPr id="18" name="矩形 17"/>
              <p:cNvSpPr/>
              <p:nvPr/>
            </p:nvSpPr>
            <p:spPr>
              <a:xfrm>
                <a:off x="6215620" y="2555100"/>
                <a:ext cx="2338462" cy="68135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sz="1600" b="0" i="0" u="none" strike="noStrike" kern="1200" cap="none" spc="0" normalizeH="0" baseline="0" noProof="0" dirty="0">
                    <a:ln>
                      <a:noFill/>
                    </a:ln>
                    <a:solidFill>
                      <a:srgbClr val="0C2834"/>
                    </a:solidFill>
                    <a:effectLst/>
                    <a:uLnTx/>
                    <a:uFill>
                      <a:solidFill>
                        <a:srgbClr val="000000">
                          <a:alpha val="50000"/>
                        </a:srgbClr>
                      </a:solidFill>
                    </a:uFill>
                    <a:latin typeface="Century Gothic" panose="020F0502020204030204"/>
                    <a:ea typeface="思源黑体 CN Regular"/>
                    <a:cs typeface="+mn-ea"/>
                    <a:sym typeface="+mn-lt"/>
                  </a:rPr>
                  <a:t>三个电阻元件首尾相接构成一个三角形。</a:t>
                </a:r>
                <a:endParaRPr kumimoji="0" lang="zh-CN" altLang="en-US" sz="1600" b="0" i="0" u="none" strike="noStrike" kern="1200" cap="none" spc="0" normalizeH="0" baseline="0" noProof="0" dirty="0">
                  <a:ln>
                    <a:noFill/>
                  </a:ln>
                  <a:solidFill>
                    <a:srgbClr val="0C2834"/>
                  </a:solidFill>
                  <a:effectLst/>
                  <a:uLnTx/>
                  <a:uFill>
                    <a:solidFill>
                      <a:srgbClr val="000000">
                        <a:alpha val="50000"/>
                      </a:srgbClr>
                    </a:solidFill>
                  </a:uFill>
                  <a:latin typeface="Century Gothic" panose="020F0502020204030204"/>
                  <a:ea typeface="思源黑体 CN Regular"/>
                  <a:cs typeface="+mn-ea"/>
                  <a:sym typeface="+mn-lt"/>
                </a:endParaRPr>
              </a:p>
            </p:txBody>
          </p:sp>
          <p:sp>
            <p:nvSpPr>
              <p:cNvPr id="19" name="矩形 18"/>
              <p:cNvSpPr/>
              <p:nvPr/>
            </p:nvSpPr>
            <p:spPr>
              <a:xfrm>
                <a:off x="5900660" y="1560746"/>
                <a:ext cx="2811780" cy="97726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rPr>
                  <a:t>（二）电阻的三角形连接方式</a:t>
                </a:r>
                <a:endParaRPr kumimoji="0" lang="zh-CN" altLang="en-US" sz="24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endParaRPr>
              </a:p>
            </p:txBody>
          </p:sp>
        </p:grpSp>
      </p:grpSp>
      <p:grpSp>
        <p:nvGrpSpPr>
          <p:cNvPr id="20" name="组合 19"/>
          <p:cNvGrpSpPr/>
          <p:nvPr/>
        </p:nvGrpSpPr>
        <p:grpSpPr>
          <a:xfrm>
            <a:off x="8025569" y="2056261"/>
            <a:ext cx="3065780" cy="3311526"/>
            <a:chOff x="8011599" y="2133600"/>
            <a:chExt cx="3065780" cy="3311526"/>
          </a:xfrm>
        </p:grpSpPr>
        <p:sp>
          <p:nvSpPr>
            <p:cNvPr id="21" name="任意多边形 17"/>
            <p:cNvSpPr/>
            <p:nvPr/>
          </p:nvSpPr>
          <p:spPr>
            <a:xfrm>
              <a:off x="82169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sp>
          <p:nvSpPr>
            <p:cNvPr id="22" name="椭圆 40"/>
            <p:cNvSpPr/>
            <p:nvPr/>
          </p:nvSpPr>
          <p:spPr>
            <a:xfrm>
              <a:off x="9251950" y="2502348"/>
              <a:ext cx="584200" cy="58330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rgbClr val="01A8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grpSp>
          <p:nvGrpSpPr>
            <p:cNvPr id="23" name="组合 22"/>
            <p:cNvGrpSpPr/>
            <p:nvPr/>
          </p:nvGrpSpPr>
          <p:grpSpPr>
            <a:xfrm>
              <a:off x="8011599" y="2955539"/>
              <a:ext cx="3065780" cy="1953204"/>
              <a:chOff x="5852400" y="1430571"/>
              <a:chExt cx="3065780" cy="1953204"/>
            </a:xfrm>
          </p:grpSpPr>
          <p:sp>
            <p:nvSpPr>
              <p:cNvPr id="24" name="矩形 23"/>
              <p:cNvSpPr/>
              <p:nvPr/>
            </p:nvSpPr>
            <p:spPr>
              <a:xfrm>
                <a:off x="6216255" y="2407780"/>
                <a:ext cx="2338462" cy="975995"/>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sz="1600" b="0" i="0" u="none" strike="noStrike" kern="1200" cap="none" spc="0" normalizeH="0" baseline="0" noProof="0" dirty="0">
                    <a:ln>
                      <a:noFill/>
                    </a:ln>
                    <a:solidFill>
                      <a:srgbClr val="0C2834"/>
                    </a:solidFill>
                    <a:effectLst/>
                    <a:uLnTx/>
                    <a:uFill>
                      <a:solidFill>
                        <a:srgbClr val="000000">
                          <a:alpha val="50000"/>
                        </a:srgbClr>
                      </a:solidFill>
                    </a:uFill>
                    <a:latin typeface="Century Gothic" panose="020F0502020204030204"/>
                    <a:ea typeface="思源黑体 CN Regular"/>
                    <a:cs typeface="+mn-ea"/>
                    <a:sym typeface="+mn-lt"/>
                  </a:rPr>
                  <a:t>星形网络和三角形网络的等效互换在三相电路中有着十分重要的应用。</a:t>
                </a:r>
                <a:endParaRPr kumimoji="0" lang="zh-CN" altLang="en-US" sz="1600" b="0" i="0" u="none" strike="noStrike" kern="1200" cap="none" spc="0" normalizeH="0" baseline="0" noProof="0" dirty="0">
                  <a:ln>
                    <a:noFill/>
                  </a:ln>
                  <a:solidFill>
                    <a:srgbClr val="0C2834"/>
                  </a:solidFill>
                  <a:effectLst/>
                  <a:uLnTx/>
                  <a:uFill>
                    <a:solidFill>
                      <a:srgbClr val="000000">
                        <a:alpha val="50000"/>
                      </a:srgbClr>
                    </a:solidFill>
                  </a:uFill>
                  <a:latin typeface="Century Gothic" panose="020F0502020204030204"/>
                  <a:ea typeface="思源黑体 CN Regular"/>
                  <a:cs typeface="+mn-ea"/>
                  <a:sym typeface="+mn-lt"/>
                </a:endParaRPr>
              </a:p>
            </p:txBody>
          </p:sp>
          <p:sp>
            <p:nvSpPr>
              <p:cNvPr id="25" name="矩形 24"/>
              <p:cNvSpPr/>
              <p:nvPr/>
            </p:nvSpPr>
            <p:spPr>
              <a:xfrm>
                <a:off x="5852400" y="1430571"/>
                <a:ext cx="3065780" cy="97726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rPr>
                  <a:t>（三）电阻的 Y- △连接的等效变换</a:t>
                </a:r>
                <a:endParaRPr kumimoji="0" lang="zh-CN" altLang="en-US" sz="24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拓展</a:t>
            </a: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作业1">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1483360" y="1375410"/>
            <a:ext cx="9768840" cy="435864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五</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325245" y="2779395"/>
            <a:ext cx="4280535"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了解电路的工作状态</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bldLvl="0" animBg="1"/>
          <p:bldP spid="41" grpId="0" bldLvl="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bldLvl="0" animBg="1"/>
          <p:bldP spid="41" grpId="0" bldLvl="0" animBg="1"/>
          <p:bldP spid="47" grpId="0"/>
        </p:bld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7" name="KSO_Shape"/>
          <p:cNvSpPr/>
          <p:nvPr>
            <p:custDataLst>
              <p:tags r:id="rId1"/>
            </p:custDataLst>
          </p:nvPr>
        </p:nvSpPr>
        <p:spPr>
          <a:xfrm flipH="1" flipV="1">
            <a:off x="5762901" y="5012436"/>
            <a:ext cx="1213949" cy="55707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36" name="KSO_Shape"/>
          <p:cNvSpPr/>
          <p:nvPr>
            <p:custDataLst>
              <p:tags r:id="rId2"/>
            </p:custDataLst>
          </p:nvPr>
        </p:nvSpPr>
        <p:spPr>
          <a:xfrm flipH="1" flipV="1">
            <a:off x="5762901" y="3188514"/>
            <a:ext cx="1213949" cy="55707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29" name="KSO_Shape"/>
          <p:cNvSpPr/>
          <p:nvPr>
            <p:custDataLst>
              <p:tags r:id="rId3"/>
            </p:custDataLst>
          </p:nvPr>
        </p:nvSpPr>
        <p:spPr>
          <a:xfrm flipV="1">
            <a:off x="5200239" y="2279517"/>
            <a:ext cx="1213949" cy="55707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41" name="KSO_Shape"/>
          <p:cNvSpPr/>
          <p:nvPr>
            <p:custDataLst>
              <p:tags r:id="rId4"/>
            </p:custDataLst>
          </p:nvPr>
        </p:nvSpPr>
        <p:spPr>
          <a:xfrm flipV="1">
            <a:off x="5200239" y="4097511"/>
            <a:ext cx="1213949" cy="55707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grpSp>
        <p:nvGrpSpPr>
          <p:cNvPr id="28" name="组合 27"/>
          <p:cNvGrpSpPr/>
          <p:nvPr>
            <p:custDataLst>
              <p:tags r:id="rId5"/>
            </p:custDataLst>
          </p:nvPr>
        </p:nvGrpSpPr>
        <p:grpSpPr>
          <a:xfrm>
            <a:off x="1589041" y="4943856"/>
            <a:ext cx="4173857" cy="1025494"/>
            <a:chOff x="-165765" y="3888309"/>
            <a:chExt cx="4380737" cy="1076324"/>
          </a:xfrm>
        </p:grpSpPr>
        <p:sp>
          <p:nvSpPr>
            <p:cNvPr id="30" name="椭圆 29"/>
            <p:cNvSpPr/>
            <p:nvPr>
              <p:custDataLst>
                <p:tags r:id="rId6"/>
              </p:custDataLst>
            </p:nvPr>
          </p:nvSpPr>
          <p:spPr>
            <a:xfrm flipH="1">
              <a:off x="3138648" y="3888309"/>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31" name="椭圆 30"/>
            <p:cNvSpPr/>
            <p:nvPr>
              <p:custDataLst>
                <p:tags r:id="rId7"/>
              </p:custDataLst>
            </p:nvPr>
          </p:nvSpPr>
          <p:spPr>
            <a:xfrm>
              <a:off x="3233898" y="3983559"/>
              <a:ext cx="885824" cy="885824"/>
            </a:xfrm>
            <a:prstGeom prst="ellipse">
              <a:avLst/>
            </a:prstGeom>
            <a:solidFill>
              <a:srgbClr val="4472C4"/>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rPr>
                <a:t>05</a:t>
              </a:r>
              <a:endParaRPr lang="zh-CN" altLang="en-US" sz="2400" dirty="0">
                <a:solidFill>
                  <a:sysClr val="window" lastClr="FFFFFF"/>
                </a:solidFill>
              </a:endParaRPr>
            </a:p>
          </p:txBody>
        </p:sp>
        <p:sp>
          <p:nvSpPr>
            <p:cNvPr id="32" name="矩形 31"/>
            <p:cNvSpPr/>
            <p:nvPr>
              <p:custDataLst>
                <p:tags r:id="rId8"/>
              </p:custDataLst>
            </p:nvPr>
          </p:nvSpPr>
          <p:spPr>
            <a:xfrm>
              <a:off x="-165765" y="4046429"/>
              <a:ext cx="3293143" cy="621613"/>
            </a:xfrm>
            <a:prstGeom prst="rect">
              <a:avLst/>
            </a:prstGeom>
          </p:spPr>
          <p:txBody>
            <a:bodyPr wrap="none" anchor="b" anchorCtr="0">
              <a:normAutofit/>
            </a:bodyPr>
            <a:p>
              <a:pPr algn="l"/>
              <a:r>
                <a:rPr lang="en-US" altLang="zh-CN" b="1" dirty="0">
                  <a:solidFill>
                    <a:srgbClr val="4472C4">
                      <a:lumMod val="75000"/>
                    </a:srgbClr>
                  </a:solidFill>
                  <a:latin typeface="Calibri Light" panose="020F0302020204030204" charset="0"/>
                  <a:ea typeface="+mn-ea"/>
                  <a:cs typeface="+mn-ea"/>
                </a:rPr>
                <a:t>断路频繁引起设备故障。</a:t>
              </a:r>
              <a:endParaRPr lang="en-US" altLang="zh-CN" b="1" dirty="0">
                <a:solidFill>
                  <a:srgbClr val="4472C4">
                    <a:lumMod val="75000"/>
                  </a:srgbClr>
                </a:solidFill>
                <a:latin typeface="Calibri Light" panose="020F0302020204030204" charset="0"/>
                <a:ea typeface="+mn-ea"/>
                <a:cs typeface="+mn-ea"/>
              </a:endParaRPr>
            </a:p>
          </p:txBody>
        </p:sp>
      </p:grpSp>
      <p:grpSp>
        <p:nvGrpSpPr>
          <p:cNvPr id="60" name="组合 59"/>
          <p:cNvGrpSpPr/>
          <p:nvPr>
            <p:custDataLst>
              <p:tags r:id="rId9"/>
            </p:custDataLst>
          </p:nvPr>
        </p:nvGrpSpPr>
        <p:grpSpPr>
          <a:xfrm>
            <a:off x="6414192" y="2201347"/>
            <a:ext cx="4351573" cy="1025494"/>
            <a:chOff x="4898548" y="2924191"/>
            <a:chExt cx="4567263" cy="1076324"/>
          </a:xfrm>
        </p:grpSpPr>
        <p:sp>
          <p:nvSpPr>
            <p:cNvPr id="34" name="矩形 33"/>
            <p:cNvSpPr/>
            <p:nvPr>
              <p:custDataLst>
                <p:tags r:id="rId10"/>
              </p:custDataLst>
            </p:nvPr>
          </p:nvSpPr>
          <p:spPr>
            <a:xfrm>
              <a:off x="6172667" y="3036397"/>
              <a:ext cx="3293144" cy="621613"/>
            </a:xfrm>
            <a:prstGeom prst="rect">
              <a:avLst/>
            </a:prstGeom>
          </p:spPr>
          <p:txBody>
            <a:bodyPr wrap="none" anchor="b" anchorCtr="0">
              <a:normAutofit/>
            </a:bodyPr>
            <a:p>
              <a:pPr algn="l"/>
              <a:r>
                <a:rPr lang="en-US" altLang="zh-CN" b="1" dirty="0">
                  <a:solidFill>
                    <a:srgbClr val="66D9AB">
                      <a:lumMod val="75000"/>
                    </a:srgbClr>
                  </a:solidFill>
                  <a:latin typeface="Calibri Light" panose="020F0302020204030204" charset="0"/>
                  <a:ea typeface="+mn-ea"/>
                  <a:cs typeface="+mn-ea"/>
                </a:rPr>
                <a:t>汽车线路短路引起自燃事故。</a:t>
              </a:r>
              <a:endParaRPr lang="en-US" altLang="zh-CN" b="1" dirty="0">
                <a:solidFill>
                  <a:srgbClr val="66D9AB">
                    <a:lumMod val="75000"/>
                  </a:srgbClr>
                </a:solidFill>
                <a:latin typeface="Calibri Light" panose="020F0302020204030204" charset="0"/>
                <a:ea typeface="+mn-ea"/>
                <a:cs typeface="+mn-ea"/>
              </a:endParaRPr>
            </a:p>
          </p:txBody>
        </p:sp>
        <p:sp>
          <p:nvSpPr>
            <p:cNvPr id="21" name="椭圆 20"/>
            <p:cNvSpPr/>
            <p:nvPr>
              <p:custDataLst>
                <p:tags r:id="rId11"/>
              </p:custDataLst>
            </p:nvPr>
          </p:nvSpPr>
          <p:spPr>
            <a:xfrm>
              <a:off x="4898548" y="2924191"/>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22" name="椭圆 21"/>
            <p:cNvSpPr/>
            <p:nvPr>
              <p:custDataLst>
                <p:tags r:id="rId12"/>
              </p:custDataLst>
            </p:nvPr>
          </p:nvSpPr>
          <p:spPr>
            <a:xfrm>
              <a:off x="4993798" y="3019441"/>
              <a:ext cx="885824" cy="885824"/>
            </a:xfrm>
            <a:prstGeom prst="ellipse">
              <a:avLst/>
            </a:prstGeom>
            <a:solidFill>
              <a:srgbClr val="66D9AB"/>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rPr>
                <a:t>02</a:t>
              </a:r>
              <a:endParaRPr lang="zh-CN" altLang="en-US" sz="2400" dirty="0">
                <a:solidFill>
                  <a:sysClr val="window" lastClr="FFFFFF"/>
                </a:solidFill>
              </a:endParaRPr>
            </a:p>
          </p:txBody>
        </p:sp>
      </p:grpSp>
      <p:grpSp>
        <p:nvGrpSpPr>
          <p:cNvPr id="46" name="组合 45"/>
          <p:cNvGrpSpPr/>
          <p:nvPr>
            <p:custDataLst>
              <p:tags r:id="rId13"/>
            </p:custDataLst>
          </p:nvPr>
        </p:nvGrpSpPr>
        <p:grpSpPr>
          <a:xfrm>
            <a:off x="6414192" y="4038521"/>
            <a:ext cx="4777740" cy="1025495"/>
            <a:chOff x="4898548" y="4852427"/>
            <a:chExt cx="5014553" cy="1076324"/>
          </a:xfrm>
        </p:grpSpPr>
        <p:sp>
          <p:nvSpPr>
            <p:cNvPr id="42" name="椭圆 41"/>
            <p:cNvSpPr/>
            <p:nvPr>
              <p:custDataLst>
                <p:tags r:id="rId14"/>
              </p:custDataLst>
            </p:nvPr>
          </p:nvSpPr>
          <p:spPr>
            <a:xfrm>
              <a:off x="4898548" y="4852427"/>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43" name="椭圆 42"/>
            <p:cNvSpPr/>
            <p:nvPr>
              <p:custDataLst>
                <p:tags r:id="rId15"/>
              </p:custDataLst>
            </p:nvPr>
          </p:nvSpPr>
          <p:spPr>
            <a:xfrm>
              <a:off x="4993798" y="4947677"/>
              <a:ext cx="885824" cy="885824"/>
            </a:xfrm>
            <a:prstGeom prst="ellipse">
              <a:avLst/>
            </a:prstGeom>
            <a:solidFill>
              <a:srgbClr val="FFC000"/>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rPr>
                <a:t>04</a:t>
              </a:r>
              <a:endParaRPr lang="zh-CN" altLang="en-US" sz="2400" dirty="0">
                <a:solidFill>
                  <a:sysClr val="window" lastClr="FFFFFF"/>
                </a:solidFill>
              </a:endParaRPr>
            </a:p>
          </p:txBody>
        </p:sp>
        <p:sp>
          <p:nvSpPr>
            <p:cNvPr id="48" name="矩形 47"/>
            <p:cNvSpPr/>
            <p:nvPr>
              <p:custDataLst>
                <p:tags r:id="rId16"/>
              </p:custDataLst>
            </p:nvPr>
          </p:nvSpPr>
          <p:spPr>
            <a:xfrm>
              <a:off x="6172847" y="5015047"/>
              <a:ext cx="3740254" cy="621820"/>
            </a:xfrm>
            <a:prstGeom prst="rect">
              <a:avLst/>
            </a:prstGeom>
          </p:spPr>
          <p:txBody>
            <a:bodyPr wrap="none" anchor="b" anchorCtr="0">
              <a:normAutofit/>
            </a:bodyPr>
            <a:p>
              <a:pPr algn="l"/>
              <a:r>
                <a:rPr lang="en-US" altLang="zh-CN" b="1" dirty="0">
                  <a:solidFill>
                    <a:srgbClr val="FFC000">
                      <a:lumMod val="75000"/>
                    </a:srgbClr>
                  </a:solidFill>
                  <a:latin typeface="Calibri Light" panose="020F0302020204030204" charset="0"/>
                  <a:ea typeface="+mn-ea"/>
                  <a:cs typeface="+mn-ea"/>
                </a:rPr>
                <a:t>电线短路引起可燃物自燃事故。</a:t>
              </a:r>
              <a:endParaRPr lang="en-US" altLang="zh-CN" b="1" dirty="0">
                <a:solidFill>
                  <a:srgbClr val="FFC000">
                    <a:lumMod val="75000"/>
                  </a:srgbClr>
                </a:solidFill>
                <a:latin typeface="Calibri Light" panose="020F0302020204030204" charset="0"/>
                <a:ea typeface="+mn-ea"/>
                <a:cs typeface="+mn-ea"/>
              </a:endParaRPr>
            </a:p>
          </p:txBody>
        </p:sp>
      </p:grpSp>
      <p:grpSp>
        <p:nvGrpSpPr>
          <p:cNvPr id="59" name="组合 58"/>
          <p:cNvGrpSpPr/>
          <p:nvPr>
            <p:custDataLst>
              <p:tags r:id="rId17"/>
            </p:custDataLst>
          </p:nvPr>
        </p:nvGrpSpPr>
        <p:grpSpPr>
          <a:xfrm>
            <a:off x="1589041" y="1282761"/>
            <a:ext cx="4166596" cy="1025494"/>
            <a:chOff x="-165765" y="1960073"/>
            <a:chExt cx="4373117" cy="1076324"/>
          </a:xfrm>
        </p:grpSpPr>
        <p:sp>
          <p:nvSpPr>
            <p:cNvPr id="6" name="椭圆 5"/>
            <p:cNvSpPr/>
            <p:nvPr>
              <p:custDataLst>
                <p:tags r:id="rId18"/>
              </p:custDataLst>
            </p:nvPr>
          </p:nvSpPr>
          <p:spPr>
            <a:xfrm>
              <a:off x="3131028" y="1960073"/>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5" name="椭圆 4"/>
            <p:cNvSpPr/>
            <p:nvPr>
              <p:custDataLst>
                <p:tags r:id="rId19"/>
              </p:custDataLst>
            </p:nvPr>
          </p:nvSpPr>
          <p:spPr>
            <a:xfrm>
              <a:off x="3226278" y="2055323"/>
              <a:ext cx="885824" cy="885824"/>
            </a:xfrm>
            <a:prstGeom prst="ellipse">
              <a:avLst/>
            </a:prstGeom>
            <a:solidFill>
              <a:srgbClr val="27BDBA"/>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rPr>
                <a:t>01</a:t>
              </a:r>
              <a:endParaRPr lang="zh-CN" altLang="en-US" sz="2400" dirty="0">
                <a:solidFill>
                  <a:sysClr val="window" lastClr="FFFFFF"/>
                </a:solidFill>
              </a:endParaRPr>
            </a:p>
          </p:txBody>
        </p:sp>
        <p:sp>
          <p:nvSpPr>
            <p:cNvPr id="51" name="矩形 50"/>
            <p:cNvSpPr/>
            <p:nvPr>
              <p:custDataLst>
                <p:tags r:id="rId20"/>
              </p:custDataLst>
            </p:nvPr>
          </p:nvSpPr>
          <p:spPr>
            <a:xfrm>
              <a:off x="-165765" y="2067831"/>
              <a:ext cx="3293144" cy="621613"/>
            </a:xfrm>
            <a:prstGeom prst="rect">
              <a:avLst/>
            </a:prstGeom>
          </p:spPr>
          <p:txBody>
            <a:bodyPr wrap="none" anchor="b" anchorCtr="0">
              <a:normAutofit lnSpcReduction="10000"/>
            </a:bodyPr>
            <a:p>
              <a:pPr algn="l"/>
              <a:r>
                <a:rPr lang="en-US" altLang="zh-CN" b="1" dirty="0">
                  <a:solidFill>
                    <a:srgbClr val="27BDBA">
                      <a:lumMod val="75000"/>
                    </a:srgbClr>
                  </a:solidFill>
                  <a:latin typeface="Calibri Light" panose="020F0302020204030204" charset="0"/>
                  <a:ea typeface="+mn-ea"/>
                  <a:cs typeface="+mn-ea"/>
                </a:rPr>
                <a:t>电线短路引起室内液化气</a:t>
              </a:r>
              <a:endParaRPr lang="en-US" altLang="zh-CN" b="1" dirty="0">
                <a:solidFill>
                  <a:srgbClr val="27BDBA">
                    <a:lumMod val="75000"/>
                  </a:srgbClr>
                </a:solidFill>
                <a:latin typeface="Calibri Light" panose="020F0302020204030204" charset="0"/>
                <a:ea typeface="+mn-ea"/>
                <a:cs typeface="+mn-ea"/>
              </a:endParaRPr>
            </a:p>
            <a:p>
              <a:pPr algn="l"/>
              <a:r>
                <a:rPr lang="en-US" altLang="zh-CN" b="1" dirty="0">
                  <a:solidFill>
                    <a:srgbClr val="27BDBA">
                      <a:lumMod val="75000"/>
                    </a:srgbClr>
                  </a:solidFill>
                  <a:latin typeface="Calibri Light" panose="020F0302020204030204" charset="0"/>
                  <a:ea typeface="+mn-ea"/>
                  <a:cs typeface="+mn-ea"/>
                </a:rPr>
                <a:t>爆炸事故。</a:t>
              </a:r>
              <a:endParaRPr lang="en-US" altLang="zh-CN" b="1" dirty="0">
                <a:solidFill>
                  <a:srgbClr val="27BDBA">
                    <a:lumMod val="75000"/>
                  </a:srgbClr>
                </a:solidFill>
                <a:latin typeface="Calibri Light" panose="020F0302020204030204" charset="0"/>
                <a:ea typeface="+mn-ea"/>
                <a:cs typeface="+mn-ea"/>
              </a:endParaRPr>
            </a:p>
          </p:txBody>
        </p:sp>
      </p:grpSp>
      <p:grpSp>
        <p:nvGrpSpPr>
          <p:cNvPr id="57" name="组合 56"/>
          <p:cNvGrpSpPr/>
          <p:nvPr>
            <p:custDataLst>
              <p:tags r:id="rId21"/>
            </p:custDataLst>
          </p:nvPr>
        </p:nvGrpSpPr>
        <p:grpSpPr>
          <a:xfrm>
            <a:off x="1589041" y="3119934"/>
            <a:ext cx="4173857" cy="1025494"/>
            <a:chOff x="-165765" y="3888309"/>
            <a:chExt cx="4380737" cy="1076324"/>
          </a:xfrm>
        </p:grpSpPr>
        <p:sp>
          <p:nvSpPr>
            <p:cNvPr id="38" name="椭圆 37"/>
            <p:cNvSpPr/>
            <p:nvPr>
              <p:custDataLst>
                <p:tags r:id="rId22"/>
              </p:custDataLst>
            </p:nvPr>
          </p:nvSpPr>
          <p:spPr>
            <a:xfrm flipH="1">
              <a:off x="3138648" y="3888309"/>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39" name="椭圆 38"/>
            <p:cNvSpPr/>
            <p:nvPr>
              <p:custDataLst>
                <p:tags r:id="rId23"/>
              </p:custDataLst>
            </p:nvPr>
          </p:nvSpPr>
          <p:spPr>
            <a:xfrm>
              <a:off x="3233898" y="3983559"/>
              <a:ext cx="885824" cy="885824"/>
            </a:xfrm>
            <a:prstGeom prst="ellipse">
              <a:avLst/>
            </a:prstGeom>
            <a:solidFill>
              <a:srgbClr val="CFD90A"/>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rPr>
                <a:t>03</a:t>
              </a:r>
              <a:endParaRPr lang="zh-CN" altLang="en-US" sz="2400" dirty="0">
                <a:solidFill>
                  <a:sysClr val="window" lastClr="FFFFFF"/>
                </a:solidFill>
              </a:endParaRPr>
            </a:p>
          </p:txBody>
        </p:sp>
        <p:sp>
          <p:nvSpPr>
            <p:cNvPr id="54" name="矩形 53"/>
            <p:cNvSpPr/>
            <p:nvPr>
              <p:custDataLst>
                <p:tags r:id="rId24"/>
              </p:custDataLst>
            </p:nvPr>
          </p:nvSpPr>
          <p:spPr>
            <a:xfrm>
              <a:off x="-165765" y="4046429"/>
              <a:ext cx="3293143" cy="621613"/>
            </a:xfrm>
            <a:prstGeom prst="rect">
              <a:avLst/>
            </a:prstGeom>
          </p:spPr>
          <p:txBody>
            <a:bodyPr wrap="none" anchor="b" anchorCtr="0">
              <a:normAutofit/>
            </a:bodyPr>
            <a:p>
              <a:pPr algn="l"/>
              <a:r>
                <a:rPr lang="en-US" altLang="zh-CN" b="1" dirty="0">
                  <a:solidFill>
                    <a:srgbClr val="CFD90A">
                      <a:lumMod val="75000"/>
                    </a:srgbClr>
                  </a:solidFill>
                  <a:latin typeface="Calibri Light" panose="020F0302020204030204" charset="0"/>
                  <a:ea typeface="+mn-ea"/>
                  <a:cs typeface="+mn-ea"/>
                </a:rPr>
                <a:t>变压器短路引起电网事故。</a:t>
              </a:r>
              <a:endParaRPr lang="en-US" altLang="zh-CN" b="1" dirty="0">
                <a:solidFill>
                  <a:srgbClr val="CFD90A">
                    <a:lumMod val="75000"/>
                  </a:srgbClr>
                </a:solidFill>
                <a:latin typeface="Calibri Light" panose="020F0302020204030204" charset="0"/>
                <a:ea typeface="+mn-ea"/>
                <a:cs typeface="+mn-ea"/>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title"/>
            <p:custDataLst>
              <p:tags r:id="rId1"/>
            </p:custDataLst>
          </p:nvPr>
        </p:nvSpPr>
        <p:spPr/>
        <p:txBody>
          <a:bodyPr wrap="square">
            <a:normAutofit/>
          </a:bodyPr>
          <a:lstStyle/>
          <a:p>
            <a:pPr algn="ctr"/>
            <a:r>
              <a:rPr lang="zh-CN" altLang="en-US" sz="32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rPr>
              <a:t>任务目标</a:t>
            </a:r>
            <a:endParaRPr lang="zh-CN" altLang="en-US" dirty="0"/>
          </a:p>
        </p:txBody>
      </p:sp>
      <p:sp>
        <p:nvSpPr>
          <p:cNvPr id="2" name="Freeform 4"/>
          <p:cNvSpPr/>
          <p:nvPr>
            <p:custDataLst>
              <p:tags r:id="rId2"/>
            </p:custDataLst>
          </p:nvPr>
        </p:nvSpPr>
        <p:spPr>
          <a:xfrm>
            <a:off x="611151" y="2325334"/>
            <a:ext cx="2581665" cy="3065266"/>
          </a:xfrm>
          <a:custGeom>
            <a:avLst/>
            <a:gdLst>
              <a:gd name="connsiteX0" fmla="*/ 2901949 w 3176990"/>
              <a:gd name="connsiteY0" fmla="*/ 0 h 2901950"/>
              <a:gd name="connsiteX1" fmla="*/ 2901948 w 3176990"/>
              <a:gd name="connsiteY1" fmla="*/ 1181659 h 2901950"/>
              <a:gd name="connsiteX2" fmla="*/ 3176990 w 3176990"/>
              <a:gd name="connsiteY2" fmla="*/ 1450974 h 2901950"/>
              <a:gd name="connsiteX3" fmla="*/ 2901948 w 3176990"/>
              <a:gd name="connsiteY3" fmla="*/ 1720293 h 2901950"/>
              <a:gd name="connsiteX4" fmla="*/ 2901947 w 3176990"/>
              <a:gd name="connsiteY4" fmla="*/ 2901950 h 2901950"/>
              <a:gd name="connsiteX5" fmla="*/ 0 w 3176990"/>
              <a:gd name="connsiteY5" fmla="*/ 2901949 h 2901950"/>
              <a:gd name="connsiteX6" fmla="*/ 1 w 3176990"/>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90" h="2901950">
                <a:moveTo>
                  <a:pt x="2901949" y="0"/>
                </a:moveTo>
                <a:lnTo>
                  <a:pt x="2901948" y="1181659"/>
                </a:lnTo>
                <a:lnTo>
                  <a:pt x="3176990" y="1450974"/>
                </a:lnTo>
                <a:lnTo>
                  <a:pt x="2901948" y="1720293"/>
                </a:lnTo>
                <a:lnTo>
                  <a:pt x="2901947" y="2901950"/>
                </a:lnTo>
                <a:lnTo>
                  <a:pt x="0" y="2901949"/>
                </a:lnTo>
                <a:lnTo>
                  <a:pt x="1" y="1"/>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9450" tIns="479653" rIns="431477" bIns="479653" numCol="1" spcCol="0" rtlCol="0" fromWordArt="0" anchor="ctr" anchorCtr="0" forceAA="0" compatLnSpc="1">
            <a:noAutofit/>
          </a:bodyPr>
          <a:p>
            <a:pPr>
              <a:lnSpc>
                <a:spcPct val="130000"/>
              </a:lnSpc>
            </a:pPr>
            <a:r>
              <a:rPr lang="zh-CN" altLang="zh-CN" sz="1600">
                <a:solidFill>
                  <a:srgbClr val="FFFFFF"/>
                </a:solidFill>
                <a:latin typeface="+mn-ea"/>
                <a:cs typeface="+mn-ea"/>
                <a:sym typeface="+mn-ea"/>
              </a:rPr>
              <a:t>1. 能根据实际电路绘制简单的理想电路。</a:t>
            </a:r>
            <a:endParaRPr lang="zh-CN" altLang="zh-CN" sz="1600">
              <a:solidFill>
                <a:srgbClr val="FFFFFF"/>
              </a:solidFill>
              <a:latin typeface="+mn-ea"/>
              <a:cs typeface="+mn-ea"/>
              <a:sym typeface="+mn-ea"/>
            </a:endParaRPr>
          </a:p>
        </p:txBody>
      </p:sp>
      <p:sp>
        <p:nvSpPr>
          <p:cNvPr id="3" name="Freeform 19"/>
          <p:cNvSpPr/>
          <p:nvPr>
            <p:custDataLst>
              <p:tags r:id="rId3"/>
            </p:custDataLst>
          </p:nvPr>
        </p:nvSpPr>
        <p:spPr>
          <a:xfrm>
            <a:off x="3409811" y="2325334"/>
            <a:ext cx="2581665" cy="3065266"/>
          </a:xfrm>
          <a:custGeom>
            <a:avLst/>
            <a:gdLst>
              <a:gd name="connsiteX0" fmla="*/ 2901948 w 3176987"/>
              <a:gd name="connsiteY0" fmla="*/ 0 h 2901950"/>
              <a:gd name="connsiteX1" fmla="*/ 2901948 w 3176987"/>
              <a:gd name="connsiteY1" fmla="*/ 1181659 h 2901950"/>
              <a:gd name="connsiteX2" fmla="*/ 3176987 w 3176987"/>
              <a:gd name="connsiteY2" fmla="*/ 1450976 h 2901950"/>
              <a:gd name="connsiteX3" fmla="*/ 2901947 w 3176987"/>
              <a:gd name="connsiteY3" fmla="*/ 1720294 h 2901950"/>
              <a:gd name="connsiteX4" fmla="*/ 2901948 w 3176987"/>
              <a:gd name="connsiteY4" fmla="*/ 2901950 h 2901950"/>
              <a:gd name="connsiteX5" fmla="*/ 2 w 3176987"/>
              <a:gd name="connsiteY5" fmla="*/ 2901950 h 2901950"/>
              <a:gd name="connsiteX6" fmla="*/ 0 w 3176987"/>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7" h="2901950">
                <a:moveTo>
                  <a:pt x="2901948" y="0"/>
                </a:moveTo>
                <a:lnTo>
                  <a:pt x="2901948" y="1181659"/>
                </a:lnTo>
                <a:lnTo>
                  <a:pt x="3176987" y="1450976"/>
                </a:lnTo>
                <a:lnTo>
                  <a:pt x="2901947" y="1720294"/>
                </a:lnTo>
                <a:lnTo>
                  <a:pt x="2901948" y="2901950"/>
                </a:lnTo>
                <a:lnTo>
                  <a:pt x="2" y="2901950"/>
                </a:lnTo>
                <a:lnTo>
                  <a:pt x="0" y="1"/>
                </a:lnTo>
                <a:close/>
              </a:path>
            </a:pathLst>
          </a:custGeom>
          <a:gradFill>
            <a:gsLst>
              <a:gs pos="100000">
                <a:schemeClr val="accent6">
                  <a:lumMod val="60000"/>
                  <a:lumOff val="40000"/>
                </a:schemeClr>
              </a:gs>
              <a:gs pos="0">
                <a:srgbClr val="0CA451"/>
              </a:gs>
            </a:gsLst>
            <a:path path="circle">
              <a:fillToRect l="100000" t="100000"/>
            </a:path>
            <a:tileRect r="-100000" b="-10000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50121" tIns="479653" rIns="430806" bIns="479653" numCol="1" spcCol="0" rtlCol="0" fromWordArt="0" anchor="ctr" anchorCtr="0" forceAA="0" compatLnSpc="1">
            <a:noAutofit/>
          </a:bodyPr>
          <a:p>
            <a:pPr>
              <a:lnSpc>
                <a:spcPct val="130000"/>
              </a:lnSpc>
            </a:pPr>
            <a:r>
              <a:rPr lang="zh-CN" altLang="zh-CN" sz="1600" dirty="0">
                <a:solidFill>
                  <a:srgbClr val="FFFFFF"/>
                </a:solidFill>
                <a:latin typeface="+mn-ea"/>
                <a:cs typeface="+mn-ea"/>
                <a:sym typeface="+mn-ea"/>
              </a:rPr>
              <a:t>2. 能辨识电路的基本组成元件。</a:t>
            </a:r>
            <a:endParaRPr lang="zh-CN" altLang="zh-CN" sz="1600" dirty="0">
              <a:solidFill>
                <a:srgbClr val="FFFFFF"/>
              </a:solidFill>
              <a:latin typeface="+mn-ea"/>
              <a:cs typeface="+mn-ea"/>
              <a:sym typeface="+mn-ea"/>
            </a:endParaRPr>
          </a:p>
        </p:txBody>
      </p:sp>
      <p:sp>
        <p:nvSpPr>
          <p:cNvPr id="30" name="任意多边形: 形状 29"/>
          <p:cNvSpPr/>
          <p:nvPr>
            <p:custDataLst>
              <p:tags r:id="rId4"/>
            </p:custDataLst>
          </p:nvPr>
        </p:nvSpPr>
        <p:spPr>
          <a:xfrm>
            <a:off x="605435" y="3347763"/>
            <a:ext cx="519150" cy="1032935"/>
          </a:xfrm>
          <a:custGeom>
            <a:avLst/>
            <a:gdLst>
              <a:gd name="connsiteX0" fmla="*/ 2727 w 519110"/>
              <a:gd name="connsiteY0" fmla="*/ 0 h 1032855"/>
              <a:gd name="connsiteX1" fmla="*/ 519110 w 519110"/>
              <a:gd name="connsiteY1" fmla="*/ 516428 h 1032855"/>
              <a:gd name="connsiteX2" fmla="*/ 2727 w 519110"/>
              <a:gd name="connsiteY2" fmla="*/ 1032855 h 1032855"/>
              <a:gd name="connsiteX3" fmla="*/ 0 w 519110"/>
              <a:gd name="connsiteY3" fmla="*/ 1032581 h 1032855"/>
              <a:gd name="connsiteX4" fmla="*/ 0 w 519110"/>
              <a:gd name="connsiteY4" fmla="*/ 275 h 1032855"/>
              <a:gd name="connsiteX5" fmla="*/ 2727 w 519110"/>
              <a:gd name="connsiteY5" fmla="*/ 0 h 103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9110" h="1032855">
                <a:moveTo>
                  <a:pt x="2727" y="0"/>
                </a:moveTo>
                <a:cubicBezTo>
                  <a:pt x="287918" y="0"/>
                  <a:pt x="519110" y="231212"/>
                  <a:pt x="519110" y="516428"/>
                </a:cubicBezTo>
                <a:cubicBezTo>
                  <a:pt x="519110" y="801643"/>
                  <a:pt x="287918" y="1032855"/>
                  <a:pt x="2727" y="1032855"/>
                </a:cubicBezTo>
                <a:lnTo>
                  <a:pt x="0" y="1032581"/>
                </a:lnTo>
                <a:lnTo>
                  <a:pt x="0" y="275"/>
                </a:lnTo>
                <a:lnTo>
                  <a:pt x="2727" y="0"/>
                </a:lnTo>
                <a:close/>
              </a:path>
            </a:pathLst>
          </a:custGeom>
          <a:gradFill>
            <a:gsLst>
              <a:gs pos="2000">
                <a:schemeClr val="accent1">
                  <a:lumMod val="10000"/>
                  <a:lumOff val="90000"/>
                </a:schemeClr>
              </a:gs>
              <a:gs pos="100000">
                <a:schemeClr val="accent1">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4123" tIns="195954" rIns="145765" bIns="209367" numCol="1" spcCol="0" rtlCol="0" fromWordArt="0" anchor="ctr" anchorCtr="0" forceAA="0" compatLnSpc="1">
            <a:noAutofit/>
          </a:bodyPr>
          <a:p>
            <a:pPr algn="ctr"/>
            <a:r>
              <a:rPr lang="en-US" altLang="zh-CN" sz="3200" b="1">
                <a:solidFill>
                  <a:srgbClr val="639A3F"/>
                </a:solidFill>
                <a:latin typeface="+mn-ea"/>
                <a:cs typeface="+mn-ea"/>
                <a:sym typeface="+mn-ea"/>
              </a:rPr>
              <a:t>1</a:t>
            </a:r>
            <a:endParaRPr lang="en-US" altLang="zh-CN" sz="3200" b="1">
              <a:solidFill>
                <a:srgbClr val="639A3F"/>
              </a:solidFill>
              <a:latin typeface="+mn-ea"/>
              <a:cs typeface="+mn-ea"/>
              <a:sym typeface="+mn-ea"/>
            </a:endParaRPr>
          </a:p>
        </p:txBody>
      </p:sp>
      <p:sp>
        <p:nvSpPr>
          <p:cNvPr id="32" name="任意多边形: 形状 31"/>
          <p:cNvSpPr/>
          <p:nvPr>
            <p:custDataLst>
              <p:tags r:id="rId5"/>
            </p:custDataLst>
          </p:nvPr>
        </p:nvSpPr>
        <p:spPr>
          <a:xfrm>
            <a:off x="3404731" y="3347763"/>
            <a:ext cx="519150" cy="1032935"/>
          </a:xfrm>
          <a:custGeom>
            <a:avLst/>
            <a:gdLst>
              <a:gd name="connsiteX0" fmla="*/ 2727 w 519110"/>
              <a:gd name="connsiteY0" fmla="*/ 0 h 1032855"/>
              <a:gd name="connsiteX1" fmla="*/ 519110 w 519110"/>
              <a:gd name="connsiteY1" fmla="*/ 516428 h 1032855"/>
              <a:gd name="connsiteX2" fmla="*/ 2727 w 519110"/>
              <a:gd name="connsiteY2" fmla="*/ 1032855 h 1032855"/>
              <a:gd name="connsiteX3" fmla="*/ 0 w 519110"/>
              <a:gd name="connsiteY3" fmla="*/ 1032581 h 1032855"/>
              <a:gd name="connsiteX4" fmla="*/ 0 w 519110"/>
              <a:gd name="connsiteY4" fmla="*/ 275 h 1032855"/>
              <a:gd name="connsiteX5" fmla="*/ 2727 w 519110"/>
              <a:gd name="connsiteY5" fmla="*/ 0 h 103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9110" h="1032855">
                <a:moveTo>
                  <a:pt x="2727" y="0"/>
                </a:moveTo>
                <a:cubicBezTo>
                  <a:pt x="287918" y="0"/>
                  <a:pt x="519110" y="231212"/>
                  <a:pt x="519110" y="516428"/>
                </a:cubicBezTo>
                <a:cubicBezTo>
                  <a:pt x="519110" y="801643"/>
                  <a:pt x="287918" y="1032855"/>
                  <a:pt x="2727" y="1032855"/>
                </a:cubicBezTo>
                <a:lnTo>
                  <a:pt x="0" y="1032581"/>
                </a:lnTo>
                <a:lnTo>
                  <a:pt x="0" y="275"/>
                </a:lnTo>
                <a:lnTo>
                  <a:pt x="2727" y="0"/>
                </a:lnTo>
                <a:close/>
              </a:path>
            </a:pathLst>
          </a:custGeom>
          <a:gradFill>
            <a:gsLst>
              <a:gs pos="2000">
                <a:schemeClr val="accent2">
                  <a:lumMod val="10000"/>
                  <a:lumOff val="90000"/>
                </a:schemeClr>
              </a:gs>
              <a:gs pos="100000">
                <a:schemeClr val="accent2">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3452" tIns="195954" rIns="146436" bIns="209367" numCol="1" spcCol="0" rtlCol="0" fromWordArt="0" anchor="ctr" anchorCtr="0" forceAA="0" compatLnSpc="1">
            <a:noAutofit/>
          </a:bodyPr>
          <a:p>
            <a:pPr algn="ctr"/>
            <a:r>
              <a:rPr lang="en-US" altLang="zh-CN" sz="3200" b="1" dirty="0">
                <a:solidFill>
                  <a:srgbClr val="41B366"/>
                </a:solidFill>
                <a:latin typeface="+mn-ea"/>
                <a:cs typeface="+mn-ea"/>
                <a:sym typeface="+mn-ea"/>
              </a:rPr>
              <a:t>2</a:t>
            </a:r>
            <a:endParaRPr lang="en-US" altLang="zh-CN" sz="3200" b="1" dirty="0">
              <a:solidFill>
                <a:srgbClr val="41B366"/>
              </a:solidFill>
              <a:latin typeface="+mn-ea"/>
              <a:cs typeface="+mn-ea"/>
              <a:sym typeface="+mn-ea"/>
            </a:endParaRPr>
          </a:p>
        </p:txBody>
      </p:sp>
      <p:sp>
        <p:nvSpPr>
          <p:cNvPr id="4" name="Freeform 25"/>
          <p:cNvSpPr/>
          <p:nvPr>
            <p:custDataLst>
              <p:tags r:id="rId6"/>
            </p:custDataLst>
          </p:nvPr>
        </p:nvSpPr>
        <p:spPr>
          <a:xfrm>
            <a:off x="6209742" y="2325334"/>
            <a:ext cx="2581665" cy="3065266"/>
          </a:xfrm>
          <a:custGeom>
            <a:avLst/>
            <a:gdLst>
              <a:gd name="connsiteX0" fmla="*/ 2901950 w 3176989"/>
              <a:gd name="connsiteY0" fmla="*/ 0 h 2901951"/>
              <a:gd name="connsiteX1" fmla="*/ 2901949 w 3176989"/>
              <a:gd name="connsiteY1" fmla="*/ 1181659 h 2901951"/>
              <a:gd name="connsiteX2" fmla="*/ 3176989 w 3176989"/>
              <a:gd name="connsiteY2" fmla="*/ 1450977 h 2901951"/>
              <a:gd name="connsiteX3" fmla="*/ 2901951 w 3176989"/>
              <a:gd name="connsiteY3" fmla="*/ 1720295 h 2901951"/>
              <a:gd name="connsiteX4" fmla="*/ 2901949 w 3176989"/>
              <a:gd name="connsiteY4" fmla="*/ 2901951 h 2901951"/>
              <a:gd name="connsiteX5" fmla="*/ 0 w 3176989"/>
              <a:gd name="connsiteY5" fmla="*/ 2901950 h 2901951"/>
              <a:gd name="connsiteX6" fmla="*/ 1 w 3176989"/>
              <a:gd name="connsiteY6" fmla="*/ 1 h 290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9" h="2901951">
                <a:moveTo>
                  <a:pt x="2901950" y="0"/>
                </a:moveTo>
                <a:lnTo>
                  <a:pt x="2901949" y="1181659"/>
                </a:lnTo>
                <a:lnTo>
                  <a:pt x="3176989" y="1450977"/>
                </a:lnTo>
                <a:lnTo>
                  <a:pt x="2901951" y="1720295"/>
                </a:lnTo>
                <a:lnTo>
                  <a:pt x="2901949" y="2901951"/>
                </a:lnTo>
                <a:lnTo>
                  <a:pt x="0" y="2901950"/>
                </a:lnTo>
                <a:lnTo>
                  <a:pt x="1" y="1"/>
                </a:ln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9450" tIns="479653" rIns="431477" bIns="479653" numCol="1" spcCol="0" rtlCol="0" fromWordArt="0" anchor="ctr" anchorCtr="0" forceAA="0" compatLnSpc="1">
            <a:noAutofit/>
          </a:bodyPr>
          <a:p>
            <a:pPr>
              <a:lnSpc>
                <a:spcPct val="130000"/>
              </a:lnSpc>
            </a:pPr>
            <a:r>
              <a:rPr lang="zh-CN" altLang="zh-CN" sz="1600" dirty="0">
                <a:solidFill>
                  <a:srgbClr val="FFFFFF"/>
                </a:solidFill>
                <a:latin typeface="+mn-ea"/>
                <a:cs typeface="+mn-ea"/>
                <a:sym typeface="+mn-ea"/>
              </a:rPr>
              <a:t>3. 能进行电路基本物理量参考方向的标注和简单计算。</a:t>
            </a:r>
            <a:endParaRPr lang="zh-CN" altLang="zh-CN" sz="1600" dirty="0">
              <a:solidFill>
                <a:srgbClr val="FFFFFF"/>
              </a:solidFill>
              <a:latin typeface="+mn-ea"/>
              <a:cs typeface="+mn-ea"/>
              <a:sym typeface="+mn-ea"/>
            </a:endParaRPr>
          </a:p>
        </p:txBody>
      </p:sp>
      <p:sp>
        <p:nvSpPr>
          <p:cNvPr id="34" name="任意多边形: 形状 33"/>
          <p:cNvSpPr/>
          <p:nvPr>
            <p:custDataLst>
              <p:tags r:id="rId7"/>
            </p:custDataLst>
          </p:nvPr>
        </p:nvSpPr>
        <p:spPr>
          <a:xfrm>
            <a:off x="6204662" y="3347763"/>
            <a:ext cx="519150" cy="1032935"/>
          </a:xfrm>
          <a:custGeom>
            <a:avLst/>
            <a:gdLst>
              <a:gd name="connsiteX0" fmla="*/ 2727 w 519110"/>
              <a:gd name="connsiteY0" fmla="*/ 0 h 1032855"/>
              <a:gd name="connsiteX1" fmla="*/ 519110 w 519110"/>
              <a:gd name="connsiteY1" fmla="*/ 516428 h 1032855"/>
              <a:gd name="connsiteX2" fmla="*/ 2727 w 519110"/>
              <a:gd name="connsiteY2" fmla="*/ 1032855 h 1032855"/>
              <a:gd name="connsiteX3" fmla="*/ 0 w 519110"/>
              <a:gd name="connsiteY3" fmla="*/ 1032581 h 1032855"/>
              <a:gd name="connsiteX4" fmla="*/ 0 w 519110"/>
              <a:gd name="connsiteY4" fmla="*/ 275 h 1032855"/>
              <a:gd name="connsiteX5" fmla="*/ 2727 w 519110"/>
              <a:gd name="connsiteY5" fmla="*/ 0 h 103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9110" h="1032855">
                <a:moveTo>
                  <a:pt x="2727" y="0"/>
                </a:moveTo>
                <a:cubicBezTo>
                  <a:pt x="287918" y="0"/>
                  <a:pt x="519110" y="231212"/>
                  <a:pt x="519110" y="516428"/>
                </a:cubicBezTo>
                <a:cubicBezTo>
                  <a:pt x="519110" y="801643"/>
                  <a:pt x="287918" y="1032855"/>
                  <a:pt x="2727" y="1032855"/>
                </a:cubicBezTo>
                <a:lnTo>
                  <a:pt x="0" y="1032581"/>
                </a:lnTo>
                <a:lnTo>
                  <a:pt x="0" y="275"/>
                </a:lnTo>
                <a:lnTo>
                  <a:pt x="2727" y="0"/>
                </a:lnTo>
                <a:close/>
              </a:path>
            </a:pathLst>
          </a:custGeom>
          <a:gradFill>
            <a:gsLst>
              <a:gs pos="2000">
                <a:schemeClr val="accent1">
                  <a:lumMod val="10000"/>
                  <a:lumOff val="90000"/>
                </a:schemeClr>
              </a:gs>
              <a:gs pos="100000">
                <a:schemeClr val="accent1">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4122" tIns="195954" rIns="145766" bIns="209367" numCol="1" spcCol="0" rtlCol="0" fromWordArt="0" anchor="ctr" anchorCtr="0" forceAA="0" compatLnSpc="1">
            <a:noAutofit/>
          </a:bodyPr>
          <a:p>
            <a:pPr algn="ctr"/>
            <a:r>
              <a:rPr lang="en-US" altLang="zh-CN" sz="3200" b="1">
                <a:solidFill>
                  <a:srgbClr val="639A3F"/>
                </a:solidFill>
                <a:latin typeface="+mn-ea"/>
                <a:cs typeface="+mn-ea"/>
                <a:sym typeface="+mn-ea"/>
              </a:rPr>
              <a:t>3</a:t>
            </a:r>
            <a:endParaRPr lang="en-US" altLang="zh-CN" sz="3200" b="1">
              <a:solidFill>
                <a:srgbClr val="639A3F"/>
              </a:solidFill>
              <a:latin typeface="+mn-ea"/>
              <a:cs typeface="+mn-ea"/>
              <a:sym typeface="+mn-ea"/>
            </a:endParaRPr>
          </a:p>
        </p:txBody>
      </p:sp>
      <p:sp>
        <p:nvSpPr>
          <p:cNvPr id="7" name="Freeform 19"/>
          <p:cNvSpPr/>
          <p:nvPr>
            <p:custDataLst>
              <p:tags r:id="rId8"/>
            </p:custDataLst>
          </p:nvPr>
        </p:nvSpPr>
        <p:spPr>
          <a:xfrm>
            <a:off x="9008403" y="2325334"/>
            <a:ext cx="2581665" cy="3065266"/>
          </a:xfrm>
          <a:custGeom>
            <a:avLst/>
            <a:gdLst>
              <a:gd name="connsiteX0" fmla="*/ 2901948 w 3176987"/>
              <a:gd name="connsiteY0" fmla="*/ 0 h 2901950"/>
              <a:gd name="connsiteX1" fmla="*/ 2901948 w 3176987"/>
              <a:gd name="connsiteY1" fmla="*/ 1181659 h 2901950"/>
              <a:gd name="connsiteX2" fmla="*/ 3176987 w 3176987"/>
              <a:gd name="connsiteY2" fmla="*/ 1450976 h 2901950"/>
              <a:gd name="connsiteX3" fmla="*/ 2901947 w 3176987"/>
              <a:gd name="connsiteY3" fmla="*/ 1720294 h 2901950"/>
              <a:gd name="connsiteX4" fmla="*/ 2901948 w 3176987"/>
              <a:gd name="connsiteY4" fmla="*/ 2901950 h 2901950"/>
              <a:gd name="connsiteX5" fmla="*/ 2 w 3176987"/>
              <a:gd name="connsiteY5" fmla="*/ 2901950 h 2901950"/>
              <a:gd name="connsiteX6" fmla="*/ 0 w 3176987"/>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7" h="2901950">
                <a:moveTo>
                  <a:pt x="2901948" y="0"/>
                </a:moveTo>
                <a:lnTo>
                  <a:pt x="2901948" y="1181659"/>
                </a:lnTo>
                <a:lnTo>
                  <a:pt x="3176987" y="1450976"/>
                </a:lnTo>
                <a:lnTo>
                  <a:pt x="2901947" y="1720294"/>
                </a:lnTo>
                <a:lnTo>
                  <a:pt x="2901948" y="2901950"/>
                </a:lnTo>
                <a:lnTo>
                  <a:pt x="2" y="2901950"/>
                </a:lnTo>
                <a:lnTo>
                  <a:pt x="0" y="1"/>
                </a:lnTo>
                <a:close/>
              </a:path>
            </a:pathLst>
          </a:custGeom>
          <a:gradFill>
            <a:gsLst>
              <a:gs pos="100000">
                <a:schemeClr val="accent6">
                  <a:lumMod val="60000"/>
                  <a:lumOff val="40000"/>
                </a:schemeClr>
              </a:gs>
              <a:gs pos="0">
                <a:srgbClr val="0CA451"/>
              </a:gs>
            </a:gsLst>
            <a:path path="circle">
              <a:fillToRect l="100000" t="100000"/>
            </a:path>
            <a:tileRect r="-100000" b="-100000"/>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50120" tIns="479653" rIns="430807" bIns="479653" numCol="1" spcCol="0" rtlCol="0" fromWordArt="0" anchor="ctr" anchorCtr="0" forceAA="0" compatLnSpc="1">
            <a:noAutofit/>
          </a:bodyPr>
          <a:p>
            <a:pPr>
              <a:lnSpc>
                <a:spcPct val="130000"/>
              </a:lnSpc>
            </a:pPr>
            <a:r>
              <a:rPr lang="zh-CN" altLang="zh-CN" sz="1600" dirty="0">
                <a:solidFill>
                  <a:srgbClr val="FFFFFF"/>
                </a:solidFill>
                <a:latin typeface="+mn-ea"/>
                <a:cs typeface="+mn-ea"/>
                <a:sym typeface="+mn-ea"/>
              </a:rPr>
              <a:t>4. 能运用常用工具进行电路基本量的测量，在测量时切记“失之毫厘，谬以千里”</a:t>
            </a:r>
            <a:endParaRPr lang="zh-CN" altLang="zh-CN" sz="1600" dirty="0">
              <a:solidFill>
                <a:srgbClr val="FFFFFF"/>
              </a:solidFill>
              <a:latin typeface="+mn-ea"/>
              <a:cs typeface="+mn-ea"/>
              <a:sym typeface="+mn-ea"/>
            </a:endParaRPr>
          </a:p>
        </p:txBody>
      </p:sp>
      <p:sp>
        <p:nvSpPr>
          <p:cNvPr id="37" name="任意多边形: 形状 36"/>
          <p:cNvSpPr/>
          <p:nvPr>
            <p:custDataLst>
              <p:tags r:id="rId9"/>
            </p:custDataLst>
          </p:nvPr>
        </p:nvSpPr>
        <p:spPr>
          <a:xfrm>
            <a:off x="9003322" y="3347763"/>
            <a:ext cx="519150" cy="1032935"/>
          </a:xfrm>
          <a:custGeom>
            <a:avLst/>
            <a:gdLst>
              <a:gd name="connsiteX0" fmla="*/ 2727 w 519110"/>
              <a:gd name="connsiteY0" fmla="*/ 0 h 1032855"/>
              <a:gd name="connsiteX1" fmla="*/ 519110 w 519110"/>
              <a:gd name="connsiteY1" fmla="*/ 516428 h 1032855"/>
              <a:gd name="connsiteX2" fmla="*/ 2727 w 519110"/>
              <a:gd name="connsiteY2" fmla="*/ 1032855 h 1032855"/>
              <a:gd name="connsiteX3" fmla="*/ 0 w 519110"/>
              <a:gd name="connsiteY3" fmla="*/ 1032581 h 1032855"/>
              <a:gd name="connsiteX4" fmla="*/ 0 w 519110"/>
              <a:gd name="connsiteY4" fmla="*/ 275 h 1032855"/>
              <a:gd name="connsiteX5" fmla="*/ 2727 w 519110"/>
              <a:gd name="connsiteY5" fmla="*/ 0 h 103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9110" h="1032855">
                <a:moveTo>
                  <a:pt x="2727" y="0"/>
                </a:moveTo>
                <a:cubicBezTo>
                  <a:pt x="287918" y="0"/>
                  <a:pt x="519110" y="231212"/>
                  <a:pt x="519110" y="516428"/>
                </a:cubicBezTo>
                <a:cubicBezTo>
                  <a:pt x="519110" y="801643"/>
                  <a:pt x="287918" y="1032855"/>
                  <a:pt x="2727" y="1032855"/>
                </a:cubicBezTo>
                <a:lnTo>
                  <a:pt x="0" y="1032581"/>
                </a:lnTo>
                <a:lnTo>
                  <a:pt x="0" y="275"/>
                </a:lnTo>
                <a:lnTo>
                  <a:pt x="2727" y="0"/>
                </a:lnTo>
                <a:close/>
              </a:path>
            </a:pathLst>
          </a:custGeom>
          <a:gradFill>
            <a:gsLst>
              <a:gs pos="2000">
                <a:schemeClr val="accent2">
                  <a:lumMod val="10000"/>
                  <a:lumOff val="90000"/>
                </a:schemeClr>
              </a:gs>
              <a:gs pos="100000">
                <a:schemeClr val="accent2">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3452" tIns="195954" rIns="146436" bIns="209367" numCol="1" spcCol="0" rtlCol="0" fromWordArt="0" anchor="ctr" anchorCtr="0" forceAA="0" compatLnSpc="1">
            <a:noAutofit/>
          </a:bodyPr>
          <a:p>
            <a:pPr algn="ctr"/>
            <a:r>
              <a:rPr lang="en-US" altLang="zh-CN" sz="3200" b="1">
                <a:solidFill>
                  <a:srgbClr val="41B366"/>
                </a:solidFill>
                <a:latin typeface="+mn-ea"/>
                <a:cs typeface="+mn-ea"/>
                <a:sym typeface="+mn-ea"/>
              </a:rPr>
              <a:t>4</a:t>
            </a:r>
            <a:endParaRPr lang="en-US" altLang="zh-CN" sz="3200" b="1">
              <a:solidFill>
                <a:srgbClr val="41B366"/>
              </a:solidFill>
              <a:latin typeface="+mn-ea"/>
              <a:cs typeface="+mn-ea"/>
              <a:sym typeface="+mn-ea"/>
            </a:endParaRPr>
          </a:p>
        </p:txBody>
      </p:sp>
    </p:spTree>
    <p:custDataLst>
      <p:tags r:id="rId10"/>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Freeform 24"/>
          <p:cNvSpPr/>
          <p:nvPr/>
        </p:nvSpPr>
        <p:spPr bwMode="auto">
          <a:xfrm rot="5400000">
            <a:off x="888381" y="1813739"/>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da-DK" sz="1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6" name="Freeform 24"/>
          <p:cNvSpPr/>
          <p:nvPr/>
        </p:nvSpPr>
        <p:spPr bwMode="auto">
          <a:xfrm rot="5400000">
            <a:off x="3146069" y="1813739"/>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0C2834"/>
          </a:solidFill>
          <a:ln w="38100">
            <a:noFill/>
          </a:ln>
          <a:effectLst>
            <a:outerShdw blurRad="63500" algn="ctr" rotWithShape="0">
              <a:prstClr val="black">
                <a:alpha val="40000"/>
              </a:prstClr>
            </a:outerShdw>
          </a:effectLst>
        </p:spPr>
        <p:txBody>
          <a:bodyPr lIns="86697" tIns="43348" rIns="86697" bIns="43348"/>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da-DK" sz="800" b="0" i="0" u="none" strike="noStrike" kern="0" cap="none" spc="0" normalizeH="0" baseline="0" noProof="0" dirty="0">
              <a:ln>
                <a:noFill/>
              </a:ln>
              <a:solidFill>
                <a:prstClr val="black">
                  <a:lumMod val="95000"/>
                  <a:lumOff val="5000"/>
                </a:prstClr>
              </a:solidFill>
              <a:effectLst/>
              <a:uLnTx/>
              <a:uFillTx/>
              <a:latin typeface="Century Gothic" panose="020F0502020204030204"/>
              <a:ea typeface="思源黑体 CN Regular"/>
              <a:cs typeface="+mn-ea"/>
              <a:sym typeface="+mn-lt"/>
            </a:endParaRPr>
          </a:p>
        </p:txBody>
      </p:sp>
      <p:sp>
        <p:nvSpPr>
          <p:cNvPr id="7" name="Freeform 24"/>
          <p:cNvSpPr/>
          <p:nvPr/>
        </p:nvSpPr>
        <p:spPr bwMode="auto">
          <a:xfrm rot="5400000">
            <a:off x="5403758" y="1813739"/>
            <a:ext cx="1384152"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da-DK" sz="1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nvGrpSpPr>
          <p:cNvPr id="9" name="Group 128"/>
          <p:cNvGrpSpPr/>
          <p:nvPr/>
        </p:nvGrpSpPr>
        <p:grpSpPr>
          <a:xfrm>
            <a:off x="1025917" y="2196845"/>
            <a:ext cx="593976" cy="594008"/>
            <a:chOff x="1316879" y="4254550"/>
            <a:chExt cx="684000" cy="684000"/>
          </a:xfrm>
        </p:grpSpPr>
        <p:sp>
          <p:nvSpPr>
            <p:cNvPr id="10"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111664" tIns="55832" rIns="111664" bIns="55832"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US" sz="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14"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id-ID" sz="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grpSp>
        <p:nvGrpSpPr>
          <p:cNvPr id="15" name="Group 129"/>
          <p:cNvGrpSpPr/>
          <p:nvPr/>
        </p:nvGrpSpPr>
        <p:grpSpPr>
          <a:xfrm>
            <a:off x="3285069" y="2196845"/>
            <a:ext cx="593976" cy="594008"/>
            <a:chOff x="3401741" y="4254550"/>
            <a:chExt cx="684000" cy="684000"/>
          </a:xfrm>
        </p:grpSpPr>
        <p:sp>
          <p:nvSpPr>
            <p:cNvPr id="16"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111664" tIns="55832" rIns="111664" bIns="55832"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US" sz="800" b="0" i="0" u="none" strike="noStrike" kern="1200" cap="none" spc="0" normalizeH="0" baseline="0" noProof="0" dirty="0">
                <a:ln>
                  <a:noFill/>
                </a:ln>
                <a:solidFill>
                  <a:prstClr val="white">
                    <a:lumMod val="65000"/>
                  </a:prstClr>
                </a:solidFill>
                <a:effectLst/>
                <a:uLnTx/>
                <a:uFillTx/>
                <a:latin typeface="Century Gothic" panose="020F0502020204030204"/>
                <a:ea typeface="思源黑体 CN Regular"/>
                <a:cs typeface="+mn-ea"/>
                <a:sym typeface="+mn-lt"/>
              </a:endParaRPr>
            </a:p>
          </p:txBody>
        </p:sp>
        <p:sp>
          <p:nvSpPr>
            <p:cNvPr id="17"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id-ID" sz="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grpSp>
        <p:nvGrpSpPr>
          <p:cNvPr id="18" name="Group 130"/>
          <p:cNvGrpSpPr/>
          <p:nvPr/>
        </p:nvGrpSpPr>
        <p:grpSpPr>
          <a:xfrm>
            <a:off x="5544221" y="2196845"/>
            <a:ext cx="593976" cy="594008"/>
            <a:chOff x="6006611" y="4240036"/>
            <a:chExt cx="684000" cy="684000"/>
          </a:xfrm>
        </p:grpSpPr>
        <p:sp>
          <p:nvSpPr>
            <p:cNvPr id="1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111664" tIns="55832" rIns="111664" bIns="55832"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US" sz="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0"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id-ID" sz="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sp>
        <p:nvSpPr>
          <p:cNvPr id="24" name="Content Placeholder 2"/>
          <p:cNvSpPr txBox="1"/>
          <p:nvPr/>
        </p:nvSpPr>
        <p:spPr>
          <a:xfrm>
            <a:off x="576580" y="3753485"/>
            <a:ext cx="1942465" cy="11074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4472C4">
                  <a:lumMod val="75000"/>
                </a:srgbClr>
              </a:buClr>
              <a:buSzPct val="145000"/>
              <a:buFont typeface="Arial" panose="020B0604020202020204"/>
              <a:buNone/>
              <a:defRPr/>
            </a:pPr>
            <a:r>
              <a:rPr kumimoji="0" lang="zh-CN" altLang="en-US" sz="20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1. 会辨识电路通路、开路和短路工作状态。</a:t>
            </a:r>
            <a:endParaRPr kumimoji="0" lang="zh-CN" altLang="en-US" sz="20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6" name="Content Placeholder 2"/>
          <p:cNvSpPr txBox="1"/>
          <p:nvPr/>
        </p:nvSpPr>
        <p:spPr>
          <a:xfrm>
            <a:off x="2894954" y="3753651"/>
            <a:ext cx="1530064" cy="99631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4472C4">
                  <a:lumMod val="75000"/>
                </a:srgbClr>
              </a:buClr>
              <a:buSzPct val="145000"/>
              <a:buFont typeface="Arial" panose="020B0604020202020204"/>
              <a:buNone/>
              <a:defRPr/>
            </a:pPr>
            <a:r>
              <a:rPr kumimoji="0" lang="zh-CN" altLang="en-US"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2. 会根据电路工作状态进行电路分析。</a:t>
            </a:r>
            <a:endParaRPr kumimoji="0" lang="zh-CN" altLang="en-US"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28" name="Content Placeholder 2"/>
          <p:cNvSpPr txBox="1"/>
          <p:nvPr/>
        </p:nvSpPr>
        <p:spPr>
          <a:xfrm>
            <a:off x="5153660" y="3753485"/>
            <a:ext cx="2024380" cy="99631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4472C4">
                  <a:lumMod val="75000"/>
                </a:srgbClr>
              </a:buClr>
              <a:buSzPct val="145000"/>
              <a:buFont typeface="Arial" panose="020B0604020202020204"/>
              <a:buNone/>
              <a:defRPr/>
            </a:pPr>
            <a:r>
              <a:rPr kumimoji="0" lang="zh-CN" altLang="en-US"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3. 会计算电路不同工作状态下的电压和电流等参数。</a:t>
            </a:r>
            <a:endParaRPr kumimoji="0" lang="zh-CN" altLang="en-US"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pic>
        <p:nvPicPr>
          <p:cNvPr id="2" name="图片 1"/>
          <p:cNvPicPr>
            <a:picLocks noChangeAspect="1"/>
          </p:cNvPicPr>
          <p:nvPr/>
        </p:nvPicPr>
        <p:blipFill>
          <a:blip r:embed="rId1"/>
          <a:stretch>
            <a:fillRect/>
          </a:stretch>
        </p:blipFill>
        <p:spPr>
          <a:xfrm>
            <a:off x="7534275" y="1657350"/>
            <a:ext cx="3867150" cy="3543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ppt_w</p:attrName>
                                        </p:attrNameLst>
                                      </p:cBhvr>
                                      <p:tavLst>
                                        <p:tav tm="0" fmla="#ppt_w*sin(2.5*pi*$)">
                                          <p:val>
                                            <p:fltVal val="0"/>
                                          </p:val>
                                        </p:tav>
                                        <p:tav tm="100000">
                                          <p:val>
                                            <p:fltVal val="1"/>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ppt_w</p:attrName>
                                        </p:attrNameLst>
                                      </p:cBhvr>
                                      <p:tavLst>
                                        <p:tav tm="0" fmla="#ppt_w*sin(2.5*pi*$)">
                                          <p:val>
                                            <p:fltVal val="0"/>
                                          </p:val>
                                        </p:tav>
                                        <p:tav tm="100000">
                                          <p:val>
                                            <p:fltVal val="1"/>
                                          </p:val>
                                        </p:tav>
                                      </p:tavLst>
                                    </p:anim>
                                    <p:anim calcmode="lin" valueType="num">
                                      <p:cBhvr>
                                        <p:cTn id="23" dur="1000" fill="hold"/>
                                        <p:tgtEl>
                                          <p:spTgt spid="15"/>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ppt_w</p:attrName>
                                        </p:attrNameLst>
                                      </p:cBhvr>
                                      <p:tavLst>
                                        <p:tav tm="0" fmla="#ppt_w*sin(2.5*pi*$)">
                                          <p:val>
                                            <p:fltVal val="0"/>
                                          </p:val>
                                        </p:tav>
                                        <p:tav tm="100000">
                                          <p:val>
                                            <p:fltVal val="1"/>
                                          </p:val>
                                        </p:tav>
                                      </p:tavLst>
                                    </p:anim>
                                    <p:anim calcmode="lin" valueType="num">
                                      <p:cBhvr>
                                        <p:cTn id="33" dur="1000" fill="hold"/>
                                        <p:tgtEl>
                                          <p:spTgt spid="18"/>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750"/>
                                        <p:tgtEl>
                                          <p:spTgt spid="24"/>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750"/>
                                        <p:tgtEl>
                                          <p:spTgt spid="26"/>
                                        </p:tgtEl>
                                      </p:cBhvr>
                                    </p:animEffect>
                                  </p:childTnLst>
                                </p:cTn>
                              </p:par>
                            </p:childTnLst>
                          </p:cTn>
                        </p:par>
                        <p:par>
                          <p:cTn id="42" fill="hold">
                            <p:stCondLst>
                              <p:cond delay="6500"/>
                            </p:stCondLst>
                            <p:childTnLst>
                              <p:par>
                                <p:cTn id="43" presetID="22" presetClass="entr" presetSubtype="8"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750"/>
                                        <p:tgtEl>
                                          <p:spTgt spid="2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down)">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24" grpId="0"/>
      <p:bldP spid="26" grpId="0"/>
      <p:bldP spid="2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一、电路的工作状态</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矩形 2"/>
          <p:cNvSpPr/>
          <p:nvPr>
            <p:custDataLst>
              <p:tags r:id="rId1"/>
            </p:custDataLst>
          </p:nvPr>
        </p:nvSpPr>
        <p:spPr>
          <a:xfrm>
            <a:off x="876300" y="167322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4" name="矩形 3"/>
          <p:cNvSpPr/>
          <p:nvPr>
            <p:custDataLst>
              <p:tags r:id="rId2"/>
            </p:custDataLst>
          </p:nvPr>
        </p:nvSpPr>
        <p:spPr>
          <a:xfrm>
            <a:off x="1800860" y="1673225"/>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8" name="文本框 7"/>
          <p:cNvSpPr txBox="1"/>
          <p:nvPr>
            <p:custDataLst>
              <p:tags r:id="rId3"/>
            </p:custDataLst>
          </p:nvPr>
        </p:nvSpPr>
        <p:spPr>
          <a:xfrm>
            <a:off x="2093595" y="172529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rPr>
              <a:t>（一）通路状态（负载状态） ——灯泡点亮</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11" name="矩形 10"/>
          <p:cNvSpPr/>
          <p:nvPr>
            <p:custDataLst>
              <p:tags r:id="rId4"/>
            </p:custDataLst>
          </p:nvPr>
        </p:nvSpPr>
        <p:spPr>
          <a:xfrm>
            <a:off x="876300" y="2995930"/>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 name="矩形 11"/>
          <p:cNvSpPr/>
          <p:nvPr>
            <p:custDataLst>
              <p:tags r:id="rId5"/>
            </p:custDataLst>
          </p:nvPr>
        </p:nvSpPr>
        <p:spPr>
          <a:xfrm>
            <a:off x="1800860" y="2995930"/>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1" name="文本框 20"/>
          <p:cNvSpPr txBox="1"/>
          <p:nvPr>
            <p:custDataLst>
              <p:tags r:id="rId6"/>
            </p:custDataLst>
          </p:nvPr>
        </p:nvSpPr>
        <p:spPr>
          <a:xfrm>
            <a:off x="2093595" y="304800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（二）开路状态（空载状态）——灯泡熄灭</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2" name="矩形 21"/>
          <p:cNvSpPr/>
          <p:nvPr>
            <p:custDataLst>
              <p:tags r:id="rId7"/>
            </p:custDataLst>
          </p:nvPr>
        </p:nvSpPr>
        <p:spPr>
          <a:xfrm>
            <a:off x="876300" y="4318635"/>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3" name="矩形 22"/>
          <p:cNvSpPr/>
          <p:nvPr>
            <p:custDataLst>
              <p:tags r:id="rId8"/>
            </p:custDataLst>
          </p:nvPr>
        </p:nvSpPr>
        <p:spPr>
          <a:xfrm>
            <a:off x="1800860" y="4318635"/>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5" name="文本框 24"/>
          <p:cNvSpPr txBox="1"/>
          <p:nvPr>
            <p:custDataLst>
              <p:tags r:id="rId9"/>
            </p:custDataLst>
          </p:nvPr>
        </p:nvSpPr>
        <p:spPr>
          <a:xfrm>
            <a:off x="2093595" y="437070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（三）短路状态——灯泡损坏</a:t>
            </a:r>
            <a:endParaRPr lang="zh-CN" altLang="en-US" sz="18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7" name="文本框 26"/>
          <p:cNvSpPr txBox="1"/>
          <p:nvPr>
            <p:custDataLst>
              <p:tags r:id="rId10"/>
            </p:custDataLst>
          </p:nvPr>
        </p:nvSpPr>
        <p:spPr>
          <a:xfrm>
            <a:off x="1090930" y="439864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1"/>
            </p:custDataLst>
          </p:nvPr>
        </p:nvSpPr>
        <p:spPr>
          <a:xfrm>
            <a:off x="1090930" y="3075940"/>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12"/>
            </p:custDataLst>
          </p:nvPr>
        </p:nvSpPr>
        <p:spPr>
          <a:xfrm>
            <a:off x="1090930" y="175323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bwMode="auto">
          <a:xfrm>
            <a:off x="1056005" y="1885950"/>
            <a:ext cx="5914390" cy="3331845"/>
          </a:xfrm>
          <a:prstGeom prst="rect">
            <a:avLst/>
          </a:prstGeom>
        </p:spPr>
        <p:txBody>
          <a:bodyPr wrap="square">
            <a:spAutoFit/>
          </a:bodyPr>
          <a:lstStyle/>
          <a:p>
            <a:pPr marL="0" marR="0" lvl="0" algn="l" defTabSz="914400" rtl="0" fontAlgn="auto">
              <a:lnSpc>
                <a:spcPct val="120000"/>
              </a:lnSpc>
              <a:spcBef>
                <a:spcPts val="0"/>
              </a:spcBef>
              <a:buClrTx/>
              <a:buSzTx/>
              <a:buFontTx/>
              <a:buNone/>
            </a:pPr>
            <a:r>
              <a:rPr kumimoji="0" lang="zh-CN" altLang="en-US" b="1" i="0" u="none" strike="noStrike" kern="1200" cap="none" spc="300" normalizeH="0" baseline="0" dirty="0">
                <a:solidFill>
                  <a:srgbClr val="3498DB"/>
                </a:solidFill>
                <a:latin typeface="Arial" panose="020B0604020202020204" pitchFamily="34" charset="0"/>
                <a:ea typeface="微软雅黑" panose="020B0503020204020204" charset="-122"/>
                <a:cs typeface="微软雅黑" panose="020B0503020204020204" charset="-122"/>
                <a:sym typeface="+mn-lt"/>
              </a:rPr>
              <a:t>（一）通路状态（负载状态） ——灯泡点亮</a:t>
            </a:r>
            <a:endParaRPr kumimoji="0" lang="zh-CN" altLang="en-US" b="1" i="0" u="none" strike="noStrike" kern="1200" cap="none" spc="300" normalizeH="0" baseline="0" dirty="0">
              <a:solidFill>
                <a:srgbClr val="3498DB"/>
              </a:solidFill>
              <a:latin typeface="Arial" panose="020B0604020202020204" pitchFamily="34" charset="0"/>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当开关</a:t>
            </a:r>
            <a:r>
              <a:rPr kumimoji="0" lang="en-US" altLang="zh-CN" b="0" i="0"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 S </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闭合后，干电池</a:t>
            </a:r>
            <a:r>
              <a:rPr kumimoji="0" lang="en-US" altLang="zh-CN" b="0" i="1"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a:t>
            </a:r>
            <a:r>
              <a:rPr kumimoji="0" lang="en-US" altLang="zh-CN"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U</a:t>
            </a:r>
            <a:r>
              <a:rPr kumimoji="0" lang="en-US" altLang="zh-CN"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S</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（内阻为 </a:t>
            </a:r>
            <a:r>
              <a:rPr kumimoji="0" lang="en-US" altLang="zh-CN"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R</a:t>
            </a:r>
            <a:r>
              <a:rPr kumimoji="0" lang="en-US" altLang="zh-CN" b="0" i="1"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0</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）与负载（灯泡电阻</a:t>
            </a:r>
            <a:r>
              <a:rPr kumimoji="0" lang="en-US" altLang="zh-CN" b="0" i="0"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 </a:t>
            </a:r>
            <a:r>
              <a:rPr kumimoji="0" lang="en-US" altLang="zh-CN"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R</a:t>
            </a:r>
            <a:r>
              <a:rPr kumimoji="0" lang="en-US" altLang="zh-CN" b="0" i="0" u="none" strike="noStrike" kern="1200" cap="none" spc="0" normalizeH="0" baseline="-25000"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L</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）接成闭合回路，电路中有电流</a:t>
            </a:r>
            <a:r>
              <a:rPr kumimoji="0" lang="en-US" altLang="zh-CN" b="0" i="1" u="none" strike="noStrike" kern="1200" cap="none" spc="0" normalizeH="0" baseline="0"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I </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流过，称为负载状态，如图 1.5.3 所示。</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当开关接通时，灯泡发光，表明电路处于导通状态。负载的大小（灯泡电阻</a:t>
            </a:r>
            <a:r>
              <a:rPr lang="en-US" altLang="zh-CN" i="1"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R</a:t>
            </a:r>
            <a:r>
              <a:rPr lang="en-US" altLang="zh-CN" baseline="-25000" noProof="0" dirty="0">
                <a:ln>
                  <a:noFill/>
                </a:ln>
                <a:solidFill>
                  <a:prstClr val="black"/>
                </a:solidFill>
                <a:effectLst/>
                <a:uLnTx/>
                <a:uFillTx/>
                <a:latin typeface="方正宋三简体" panose="03000509000000000000" charset="-122"/>
                <a:ea typeface="方正宋三简体" panose="03000509000000000000" charset="-122"/>
                <a:cs typeface="黑体" panose="02010609060101010101" charset="-122"/>
                <a:sym typeface="+mn-lt"/>
              </a:rPr>
              <a:t>L</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）是以消耗功率的大小来衡量的。当电压一定时，流过负载的电流越大，则消耗的功率越大，负载也就越大。</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7" name="文本框 6"/>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一、电路的工作状态</a:t>
            </a:r>
            <a:r>
              <a:rPr lang="en-US" altLang="zh-CN"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 </a:t>
            </a:r>
            <a:endParaRPr lang="en-US" altLang="zh-CN"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7578725" y="1885950"/>
            <a:ext cx="3019425" cy="2905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bwMode="auto">
          <a:xfrm>
            <a:off x="720725" y="1231900"/>
            <a:ext cx="10650855" cy="3081655"/>
          </a:xfrm>
          <a:prstGeom prst="rect">
            <a:avLst/>
          </a:prstGeom>
        </p:spPr>
        <p:txBody>
          <a:bodyPr wrap="square">
            <a:spAutoFit/>
          </a:bodyPr>
          <a:lstStyle/>
          <a:p>
            <a:pPr marL="0" marR="0" lvl="0" algn="l" defTabSz="914400" rtl="0" fontAlgn="auto">
              <a:lnSpc>
                <a:spcPct val="120000"/>
              </a:lnSpc>
              <a:spcBef>
                <a:spcPts val="0"/>
              </a:spcBef>
              <a:buClrTx/>
              <a:buSzTx/>
              <a:buFontTx/>
              <a:buNone/>
            </a:pPr>
            <a:r>
              <a:rPr kumimoji="0" lang="zh-CN" altLang="en-US" b="1" i="0" u="none" strike="noStrike" kern="1200" cap="none" spc="300" normalizeH="0" baseline="0" dirty="0">
                <a:solidFill>
                  <a:srgbClr val="3498DB"/>
                </a:solidFill>
                <a:latin typeface="Arial" panose="020B0604020202020204" pitchFamily="34" charset="0"/>
                <a:ea typeface="微软雅黑" panose="020B0503020204020204" charset="-122"/>
                <a:cs typeface="微软雅黑" panose="020B0503020204020204" charset="-122"/>
                <a:sym typeface="+mn-lt"/>
              </a:rPr>
              <a:t>（二）开路状态（空载状态）——灯泡熄灭</a:t>
            </a:r>
            <a:endParaRPr kumimoji="0" lang="zh-CN" altLang="en-US" b="1" i="0" u="none" strike="noStrike" kern="1200" cap="none" spc="300" normalizeH="0" baseline="0" dirty="0">
              <a:solidFill>
                <a:srgbClr val="3498DB"/>
              </a:solidFill>
              <a:latin typeface="Arial" panose="020B0604020202020204" pitchFamily="34" charset="0"/>
              <a:ea typeface="微软雅黑" panose="020B0503020204020204" charset="-122"/>
              <a:cs typeface="微软雅黑" panose="020B0503020204020204" charset="-122"/>
              <a:sym typeface="+mn-lt"/>
            </a:endParaRPr>
          </a:p>
          <a:p>
            <a:pPr marL="0" marR="0" lvl="0" algn="l" defTabSz="914400" rtl="0" fontAlgn="auto">
              <a:lnSpc>
                <a:spcPct val="120000"/>
              </a:lnSpc>
              <a:spcBef>
                <a:spcPts val="0"/>
              </a:spcBef>
              <a:buClrTx/>
              <a:buSzTx/>
              <a:buFontTx/>
              <a:buNone/>
            </a:pPr>
            <a:r>
              <a:rPr kumimoji="0" lang="en-US" altLang="zh-CN" b="0" u="none" strike="noStrike" kern="1200" cap="none" spc="0" normalizeH="0" noProof="0" dirty="0">
                <a:ln>
                  <a:noFill/>
                </a:ln>
                <a:solidFill>
                  <a:prstClr val="black"/>
                </a:solidFill>
                <a:effectLst/>
                <a:uLnTx/>
                <a:uFillTx/>
                <a:cs typeface="黑体" panose="02010609060101010101" charset="-122"/>
                <a:sym typeface="+mn-lt"/>
              </a:rPr>
              <a:t>开关 S 断开或电路中某处断开，被切断的电路中没有电流流过，称为开路状态（断路状态、空载状态），如图 1.5.4 所示。</a:t>
            </a:r>
            <a:endParaRPr kumimoji="0" lang="en-US" altLang="zh-CN" b="0" u="none" strike="noStrike" kern="1200" cap="none" spc="0" normalizeH="0" noProof="0" dirty="0">
              <a:ln>
                <a:noFill/>
              </a:ln>
              <a:solidFill>
                <a:prstClr val="black"/>
              </a:solidFill>
              <a:effectLst/>
              <a:uLnTx/>
              <a:uFillTx/>
              <a:cs typeface="黑体" panose="02010609060101010101" charset="-122"/>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u="none" strike="noStrike" kern="1200" cap="none" spc="0" normalizeH="0" noProof="0" dirty="0">
                <a:ln>
                  <a:noFill/>
                </a:ln>
                <a:solidFill>
                  <a:prstClr val="black"/>
                </a:solidFill>
                <a:effectLst/>
                <a:uLnTx/>
                <a:uFillTx/>
                <a:cs typeface="黑体" panose="02010609060101010101" charset="-122"/>
                <a:sym typeface="+mn-lt"/>
              </a:rPr>
              <a:t>当开关断开或电线断裂、接头松脱时，灯泡不发光，表明电路处于断开状态。</a:t>
            </a:r>
            <a:endParaRPr kumimoji="0" lang="en-US" altLang="zh-CN" b="0" u="none" strike="noStrike" kern="1200" cap="none" spc="0" normalizeH="0" noProof="0" dirty="0">
              <a:ln>
                <a:noFill/>
              </a:ln>
              <a:solidFill>
                <a:prstClr val="black"/>
              </a:solidFill>
              <a:effectLst/>
              <a:uLnTx/>
              <a:uFillTx/>
              <a:cs typeface="黑体" panose="02010609060101010101" charset="-122"/>
              <a:sym typeface="+mn-lt"/>
            </a:endParaRPr>
          </a:p>
          <a:p>
            <a:pPr marL="0" marR="0" lvl="0" algn="l" defTabSz="914400" rtl="0" fontAlgn="auto">
              <a:lnSpc>
                <a:spcPct val="120000"/>
              </a:lnSpc>
              <a:spcBef>
                <a:spcPts val="0"/>
              </a:spcBef>
              <a:buClrTx/>
              <a:buSzTx/>
              <a:buFontTx/>
              <a:buNone/>
            </a:pPr>
            <a:r>
              <a:rPr kumimoji="0" lang="zh-CN" altLang="en-US" b="1" u="none" strike="noStrike" kern="1200" cap="none" spc="300" normalizeH="0" dirty="0">
                <a:solidFill>
                  <a:srgbClr val="3498DB"/>
                </a:solidFill>
                <a:latin typeface="Arial" panose="020B0604020202020204" pitchFamily="34" charset="0"/>
                <a:ea typeface="微软雅黑" panose="020B0503020204020204" charset="-122"/>
                <a:cs typeface="微软雅黑" panose="020B0503020204020204" charset="-122"/>
                <a:sym typeface="+mn-lt"/>
              </a:rPr>
              <a:t>（三）短路状态——灯泡损坏</a:t>
            </a:r>
            <a:endParaRPr kumimoji="0" lang="zh-CN" altLang="en-US" b="1" u="none" strike="noStrike" kern="1200" cap="none" spc="300" normalizeH="0" dirty="0">
              <a:solidFill>
                <a:srgbClr val="3498DB"/>
              </a:solidFill>
              <a:latin typeface="Arial" panose="020B0604020202020204" pitchFamily="34" charset="0"/>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lang="en-US" altLang="zh-CN" b="0" u="none" strike="noStrike" kern="1200" cap="none" spc="0" normalizeH="0" noProof="0" dirty="0">
                <a:ln>
                  <a:noFill/>
                </a:ln>
                <a:solidFill>
                  <a:prstClr val="black"/>
                </a:solidFill>
                <a:effectLst/>
                <a:uLnTx/>
                <a:uFillTx/>
                <a:cs typeface="黑体" panose="02010609060101010101" charset="-122"/>
                <a:sym typeface="+mn-lt"/>
              </a:rPr>
              <a:t>如图 1.5.5 所示，当 A、B 两点接通时，电源被短路，此时电源的两个极性端直接相连。电源被短路往往会造成严重后果，如导致电源因发热过甚而损坏，或因电流过大而引起电气设备的机械损伤，因而要绝对避免电源被短路。</a:t>
            </a:r>
            <a:endParaRPr kumimoji="0" lang="en-US" altLang="zh-CN" b="0" u="none" strike="noStrike" kern="1200" cap="none" spc="0" normalizeH="0" noProof="0" dirty="0">
              <a:ln>
                <a:noFill/>
              </a:ln>
              <a:solidFill>
                <a:prstClr val="black"/>
              </a:solidFill>
              <a:effectLst/>
              <a:uLnTx/>
              <a:uFillTx/>
              <a:cs typeface="黑体" panose="02010609060101010101" charset="-122"/>
              <a:sym typeface="+mn-lt"/>
            </a:endParaRPr>
          </a:p>
        </p:txBody>
      </p:sp>
      <p:sp>
        <p:nvSpPr>
          <p:cNvPr id="7" name="文本框 6"/>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一、电路的工作状态</a:t>
            </a:r>
            <a:r>
              <a:rPr lang="en-US" altLang="zh-CN"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 </a:t>
            </a:r>
            <a:endParaRPr lang="en-US" altLang="zh-CN"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4398645" y="3872865"/>
            <a:ext cx="4594860" cy="26822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50546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二、电器设备的额定值</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6" name="任意多边形 5"/>
          <p:cNvSpPr/>
          <p:nvPr>
            <p:custDataLst>
              <p:tags r:id="rId1"/>
            </p:custDataLst>
          </p:nvPr>
        </p:nvSpPr>
        <p:spPr>
          <a:xfrm rot="5400000">
            <a:off x="6021580" y="208029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7" name="任意多边形 6"/>
          <p:cNvSpPr/>
          <p:nvPr>
            <p:custDataLst>
              <p:tags r:id="rId2"/>
            </p:custDataLst>
          </p:nvPr>
        </p:nvSpPr>
        <p:spPr>
          <a:xfrm rot="16200000" flipH="1">
            <a:off x="4497152" y="208029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9" name="任意多边形 8"/>
          <p:cNvSpPr/>
          <p:nvPr>
            <p:custDataLst>
              <p:tags r:id="rId3"/>
            </p:custDataLst>
          </p:nvPr>
        </p:nvSpPr>
        <p:spPr bwMode="auto">
          <a:xfrm>
            <a:off x="6836484" y="2616693"/>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4"/>
            </p:custDataLst>
          </p:nvPr>
        </p:nvSpPr>
        <p:spPr bwMode="auto">
          <a:xfrm>
            <a:off x="5049176" y="2616693"/>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0" name="文本框 9"/>
          <p:cNvSpPr txBox="1"/>
          <p:nvPr>
            <p:custDataLst>
              <p:tags r:id="rId5"/>
            </p:custDataLst>
          </p:nvPr>
        </p:nvSpPr>
        <p:spPr bwMode="auto">
          <a:xfrm>
            <a:off x="686138" y="2418394"/>
            <a:ext cx="2787706" cy="444952"/>
          </a:xfrm>
          <a:prstGeom prst="rect">
            <a:avLst/>
          </a:prstGeom>
          <a:noFill/>
        </p:spPr>
        <p:txBody>
          <a:bodyPr wrap="square" lIns="90000" tIns="46800" rIns="90000" bIns="0">
            <a:normAutofit/>
          </a:bodyPr>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（一）额定工作状态</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15" name="文本框 14"/>
          <p:cNvSpPr txBox="1"/>
          <p:nvPr>
            <p:custDataLst>
              <p:tags r:id="rId6"/>
            </p:custDataLst>
          </p:nvPr>
        </p:nvSpPr>
        <p:spPr bwMode="auto">
          <a:xfrm>
            <a:off x="686435" y="2917825"/>
            <a:ext cx="3188335" cy="2684780"/>
          </a:xfrm>
          <a:prstGeom prst="rect">
            <a:avLst/>
          </a:prstGeom>
          <a:noFill/>
        </p:spPr>
        <p:txBody>
          <a:bodyPr wrap="square" lIns="90000" tIns="0" rIns="90000" bIns="46800"/>
          <a:p>
            <a:pPr algn="l" latinLnBrk="0">
              <a:lnSpc>
                <a:spcPct val="130000"/>
              </a:lnSpc>
            </a:pPr>
            <a:r>
              <a:rPr lang="zh-CN" altLang="en-US" sz="1600" b="0" spc="150" dirty="0">
                <a:solidFill>
                  <a:srgbClr val="000000"/>
                </a:solidFill>
                <a:effectLst/>
                <a:latin typeface="微软雅黑" panose="020B0503020204020204" charset="-122"/>
                <a:ea typeface="微软雅黑" panose="020B0503020204020204" charset="-122"/>
              </a:rPr>
              <a:t>任何电器设备在使用时，若电流过大，温升过高，则会导致绝缘的损坏，甚至烧坏设备或元器件。为了保证电器设备正常工作，制造厂对产品的电压、电流和功率都规定其使用限额，称为额定值。</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20" name="文本框 19"/>
          <p:cNvSpPr txBox="1"/>
          <p:nvPr>
            <p:custDataLst>
              <p:tags r:id="rId7"/>
            </p:custDataLst>
          </p:nvPr>
        </p:nvSpPr>
        <p:spPr bwMode="auto">
          <a:xfrm>
            <a:off x="8369935" y="2418080"/>
            <a:ext cx="3512185" cy="445135"/>
          </a:xfrm>
          <a:prstGeom prst="rect">
            <a:avLst/>
          </a:prstGeom>
          <a:noFill/>
        </p:spPr>
        <p:txBody>
          <a:bodyPr wrap="square" lIns="90000" tIns="46800" rIns="90000" bIns="0"/>
          <a:p>
            <a:pPr algn="l" latinLnBrk="0">
              <a:lnSpc>
                <a:spcPct val="120000"/>
              </a:lnSpc>
            </a:pPr>
            <a:r>
              <a:rPr lang="zh-CN" altLang="en-US" b="1" spc="300">
                <a:solidFill>
                  <a:srgbClr val="3498DB"/>
                </a:solidFill>
                <a:effectLst/>
                <a:latin typeface="微软雅黑" panose="020B0503020204020204" charset="-122"/>
                <a:ea typeface="微软雅黑" panose="020B0503020204020204" charset="-122"/>
                <a:cs typeface="+mn-ea"/>
              </a:rPr>
              <a:t>（二）超载、满载、轻载</a:t>
            </a:r>
            <a:endParaRPr lang="zh-CN" altLang="en-US" b="1" spc="300">
              <a:solidFill>
                <a:srgbClr val="3498DB"/>
              </a:solidFill>
              <a:effectLst/>
              <a:latin typeface="微软雅黑" panose="020B0503020204020204" charset="-122"/>
              <a:ea typeface="微软雅黑" panose="020B0503020204020204" charset="-122"/>
              <a:cs typeface="+mn-ea"/>
            </a:endParaRPr>
          </a:p>
        </p:txBody>
      </p:sp>
      <p:sp>
        <p:nvSpPr>
          <p:cNvPr id="16" name="文本框 15"/>
          <p:cNvSpPr txBox="1"/>
          <p:nvPr>
            <p:custDataLst>
              <p:tags r:id="rId8"/>
            </p:custDataLst>
          </p:nvPr>
        </p:nvSpPr>
        <p:spPr bwMode="auto">
          <a:xfrm>
            <a:off x="8369300" y="2917190"/>
            <a:ext cx="3342640" cy="2115820"/>
          </a:xfrm>
          <a:prstGeom prst="rect">
            <a:avLst/>
          </a:prstGeom>
          <a:noFill/>
        </p:spPr>
        <p:txBody>
          <a:bodyPr wrap="square" lIns="90000" tIns="0" rIns="90000" bIns="46800"/>
          <a:p>
            <a:pPr algn="just" latinLnBrk="0">
              <a:lnSpc>
                <a:spcPct val="130000"/>
              </a:lnSpc>
            </a:pPr>
            <a:r>
              <a:rPr lang="zh-CN" altLang="en-US" sz="1600" b="0" spc="150">
                <a:solidFill>
                  <a:srgbClr val="000000"/>
                </a:solidFill>
                <a:effectLst/>
                <a:latin typeface="微软雅黑" panose="020B0503020204020204" charset="-122"/>
                <a:ea typeface="微软雅黑" panose="020B0503020204020204" charset="-122"/>
              </a:rPr>
              <a:t>电器设备工作在额定值情况下的状态称为额定工作状态（又称“满载”）。若电器设备超过额定值工作，则称为“过载”。若电器设备低于额定值工作，则称为“轻载”。</a:t>
            </a:r>
            <a:endParaRPr lang="zh-CN" altLang="en-US" sz="1600" b="0" spc="150">
              <a:solidFill>
                <a:srgbClr val="000000"/>
              </a:solidFill>
              <a:effectLst/>
              <a:latin typeface="微软雅黑" panose="020B0503020204020204" charset="-122"/>
              <a:ea typeface="微软雅黑" panose="020B0503020204020204" charset="-122"/>
            </a:endParaRPr>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3595" y="995045"/>
            <a:ext cx="10681335" cy="5215890"/>
          </a:xfrm>
          <a:prstGeom prst="rect">
            <a:avLst/>
          </a:prstGeom>
        </p:spPr>
        <p:txBody>
          <a:bodyPr wrap="square">
            <a:spAutoFit/>
          </a:bodyPr>
          <a:p>
            <a:pPr marL="0" indent="0" algn="just">
              <a:lnSpc>
                <a:spcPct val="150000"/>
              </a:lnSpc>
            </a:pPr>
            <a:r>
              <a:rPr lang="zh-CN" altLang="en-US" b="0" i="0">
                <a:solidFill>
                  <a:srgbClr val="333333"/>
                </a:solidFill>
                <a:latin typeface="微软雅黑" panose="020B0503020204020204" charset="-122"/>
                <a:ea typeface="微软雅黑" panose="020B0503020204020204" charset="-122"/>
                <a:cs typeface="微软雅黑" panose="020B0503020204020204" charset="-122"/>
              </a:rPr>
              <a:t>电线短路确实可以引发室内液化气爆炸事故。</a:t>
            </a:r>
            <a:r>
              <a:rPr lang="en-US" altLang="zh-CN" b="0" i="0">
                <a:solidFill>
                  <a:srgbClr val="333333"/>
                </a:solidFill>
                <a:latin typeface="微软雅黑" panose="020B0503020204020204" charset="-122"/>
                <a:ea typeface="微软雅黑" panose="020B0503020204020204" charset="-122"/>
                <a:cs typeface="微软雅黑" panose="020B0503020204020204" charset="-122"/>
              </a:rPr>
              <a:t>‌ </a:t>
            </a:r>
            <a:r>
              <a:rPr lang="zh-CN" altLang="en-US" b="0" i="0">
                <a:solidFill>
                  <a:srgbClr val="333333"/>
                </a:solidFill>
                <a:latin typeface="微软雅黑" panose="020B0503020204020204" charset="-122"/>
                <a:ea typeface="微软雅黑" panose="020B0503020204020204" charset="-122"/>
                <a:cs typeface="微软雅黑" panose="020B0503020204020204" charset="-122"/>
              </a:rPr>
              <a:t>例如，德阳中江柏树乡的一居民家中因电线短路引发火灾，引燃了家中的沙发和煤气罐，导致煤气泄漏起火，情况十分危急</a:t>
            </a:r>
            <a:r>
              <a:rPr lang="en-US" altLang="zh-CN" b="0" i="0">
                <a:solidFill>
                  <a:srgbClr val="333333"/>
                </a:solidFill>
                <a:latin typeface="微软雅黑" panose="020B0503020204020204" charset="-122"/>
                <a:ea typeface="微软雅黑" panose="020B0503020204020204" charset="-122"/>
                <a:cs typeface="微软雅黑" panose="020B0503020204020204" charset="-122"/>
              </a:rPr>
              <a:t>‌1</a:t>
            </a:r>
            <a:r>
              <a:rPr lang="zh-CN" altLang="en-US" b="0" i="0">
                <a:solidFill>
                  <a:srgbClr val="333333"/>
                </a:solidFill>
                <a:latin typeface="微软雅黑" panose="020B0503020204020204" charset="-122"/>
                <a:ea typeface="微软雅黑" panose="020B0503020204020204" charset="-122"/>
                <a:cs typeface="微软雅黑" panose="020B0503020204020204" charset="-122"/>
              </a:rPr>
              <a:t>。此外，南山区白石洲塘头二坊的一杂货店也因电线短路起火引发了燃气爆炸，导致一男一女被烧伤</a:t>
            </a:r>
            <a:r>
              <a:rPr lang="en-US" altLang="zh-CN" b="0" i="0">
                <a:solidFill>
                  <a:srgbClr val="333333"/>
                </a:solidFill>
                <a:latin typeface="微软雅黑" panose="020B0503020204020204" charset="-122"/>
                <a:ea typeface="微软雅黑" panose="020B0503020204020204" charset="-122"/>
                <a:cs typeface="微软雅黑" panose="020B0503020204020204" charset="-122"/>
              </a:rPr>
              <a:t>‌2</a:t>
            </a:r>
            <a:r>
              <a:rPr lang="zh-CN" altLang="en-US" b="0" i="0">
                <a:solidFill>
                  <a:srgbClr val="333333"/>
                </a:solidFill>
                <a:latin typeface="微软雅黑" panose="020B0503020204020204" charset="-122"/>
                <a:ea typeface="微软雅黑" panose="020B0503020204020204" charset="-122"/>
                <a:cs typeface="微软雅黑" panose="020B0503020204020204" charset="-122"/>
              </a:rPr>
              <a:t>。</a:t>
            </a:r>
            <a:endParaRPr lang="zh-CN" altLang="en-US" b="0" i="0">
              <a:solidFill>
                <a:srgbClr val="333333"/>
              </a:solidFill>
              <a:latin typeface="微软雅黑" panose="020B0503020204020204" charset="-122"/>
              <a:ea typeface="微软雅黑" panose="020B0503020204020204" charset="-122"/>
              <a:cs typeface="微软雅黑" panose="020B0503020204020204" charset="-122"/>
            </a:endParaRPr>
          </a:p>
          <a:p>
            <a:pPr marL="0" indent="0" algn="just">
              <a:lnSpc>
                <a:spcPct val="150000"/>
              </a:lnSpc>
            </a:pPr>
            <a:r>
              <a:rPr lang="zh-CN" altLang="en-US" b="1" i="0">
                <a:solidFill>
                  <a:srgbClr val="01A89E"/>
                </a:solidFill>
                <a:latin typeface="微软雅黑" panose="020B0503020204020204" charset="-122"/>
                <a:ea typeface="微软雅黑" panose="020B0503020204020204" charset="-122"/>
                <a:cs typeface="微软雅黑" panose="020B0503020204020204" charset="-122"/>
              </a:rPr>
              <a:t>电线短路引发火灾的原理在于电流通过导线时产生热量，如果电流过大或时间过长，会导致导线发热，进而引发火灾。当火灾涉及到易燃物品或与液化气等可燃气体距离较近时，火灾的能量足以引爆这些气体，造成严重的爆炸事故</a:t>
            </a:r>
            <a:r>
              <a:rPr lang="en-US" altLang="zh-CN" b="1" i="0">
                <a:solidFill>
                  <a:srgbClr val="01A89E"/>
                </a:solidFill>
                <a:latin typeface="微软雅黑" panose="020B0503020204020204" charset="-122"/>
                <a:ea typeface="微软雅黑" panose="020B0503020204020204" charset="-122"/>
                <a:cs typeface="微软雅黑" panose="020B0503020204020204" charset="-122"/>
              </a:rPr>
              <a:t>‌</a:t>
            </a:r>
            <a:r>
              <a:rPr lang="zh-CN" altLang="en-US" b="1" i="0">
                <a:solidFill>
                  <a:srgbClr val="01A89E"/>
                </a:solidFill>
                <a:latin typeface="微软雅黑" panose="020B0503020204020204" charset="-122"/>
                <a:ea typeface="微软雅黑" panose="020B0503020204020204" charset="-122"/>
                <a:cs typeface="微软雅黑" panose="020B0503020204020204" charset="-122"/>
              </a:rPr>
              <a:t>。</a:t>
            </a:r>
            <a:endParaRPr lang="zh-CN" altLang="en-US" b="0" i="0">
              <a:solidFill>
                <a:srgbClr val="333333"/>
              </a:solidFill>
              <a:latin typeface="微软雅黑" panose="020B0503020204020204" charset="-122"/>
              <a:ea typeface="微软雅黑" panose="020B0503020204020204" charset="-122"/>
              <a:cs typeface="微软雅黑" panose="020B0503020204020204" charset="-122"/>
            </a:endParaRPr>
          </a:p>
          <a:p>
            <a:pPr marL="0" indent="0" algn="just">
              <a:lnSpc>
                <a:spcPct val="150000"/>
              </a:lnSpc>
            </a:pPr>
            <a:r>
              <a:rPr lang="zh-CN" altLang="en-US" b="0" i="0">
                <a:solidFill>
                  <a:srgbClr val="333333"/>
                </a:solidFill>
                <a:latin typeface="微软雅黑" panose="020B0503020204020204" charset="-122"/>
                <a:ea typeface="微软雅黑" panose="020B0503020204020204" charset="-122"/>
                <a:cs typeface="微软雅黑" panose="020B0503020204020204" charset="-122"/>
              </a:rPr>
              <a:t>为了预防此类事故，建议采取以下安全措施：</a:t>
            </a:r>
            <a:endParaRPr lang="zh-CN" altLang="en-US" b="0" i="0">
              <a:solidFill>
                <a:srgbClr val="333333"/>
              </a:solidFill>
              <a:latin typeface="微软雅黑" panose="020B0503020204020204" charset="-122"/>
              <a:ea typeface="微软雅黑" panose="020B0503020204020204" charset="-122"/>
              <a:cs typeface="微软雅黑" panose="020B0503020204020204" charset="-122"/>
            </a:endParaRPr>
          </a:p>
          <a:p>
            <a:pPr marL="0" indent="0" algn="just">
              <a:lnSpc>
                <a:spcPct val="200000"/>
              </a:lnSpc>
            </a:pPr>
            <a:r>
              <a:rPr lang="zh-CN" altLang="en-US" b="0" i="0">
                <a:solidFill>
                  <a:srgbClr val="333333"/>
                </a:solidFill>
                <a:latin typeface="微软雅黑" panose="020B0503020204020204" charset="-122"/>
                <a:ea typeface="微软雅黑" panose="020B0503020204020204" charset="-122"/>
                <a:cs typeface="微软雅黑" panose="020B0503020204020204" charset="-122"/>
              </a:rPr>
              <a:t>‌</a:t>
            </a:r>
            <a:r>
              <a:rPr lang="en-US" altLang="zh-CN" b="1" i="0" u="sng">
                <a:solidFill>
                  <a:srgbClr val="639A3F"/>
                </a:solidFill>
                <a:latin typeface="微软雅黑" panose="020B0503020204020204" charset="-122"/>
                <a:ea typeface="微软雅黑" panose="020B0503020204020204" charset="-122"/>
                <a:cs typeface="微软雅黑" panose="020B0503020204020204" charset="-122"/>
              </a:rPr>
              <a:t>1. </a:t>
            </a:r>
            <a:r>
              <a:rPr lang="zh-CN" altLang="en-US" b="1" i="0" u="sng">
                <a:solidFill>
                  <a:srgbClr val="639A3F"/>
                </a:solidFill>
                <a:latin typeface="微软雅黑" panose="020B0503020204020204" charset="-122"/>
                <a:ea typeface="微软雅黑" panose="020B0503020204020204" charset="-122"/>
                <a:cs typeface="微软雅黑" panose="020B0503020204020204" charset="-122"/>
              </a:rPr>
              <a:t>定期检查电线和电器设备‌，确保没有老化或损坏的电线。</a:t>
            </a:r>
            <a:endParaRPr lang="zh-CN" altLang="en-US" b="0" i="0">
              <a:solidFill>
                <a:srgbClr val="333333"/>
              </a:solidFill>
              <a:latin typeface="微软雅黑" panose="020B0503020204020204" charset="-122"/>
              <a:ea typeface="微软雅黑" panose="020B0503020204020204" charset="-122"/>
              <a:cs typeface="微软雅黑" panose="020B0503020204020204" charset="-122"/>
            </a:endParaRPr>
          </a:p>
          <a:p>
            <a:pPr marL="0" indent="0" algn="just">
              <a:lnSpc>
                <a:spcPct val="200000"/>
              </a:lnSpc>
            </a:pPr>
            <a:r>
              <a:rPr lang="zh-CN" altLang="en-US" b="1" i="0" u="sng">
                <a:solidFill>
                  <a:srgbClr val="0C2834"/>
                </a:solidFill>
                <a:latin typeface="微软雅黑" panose="020B0503020204020204" charset="-122"/>
                <a:ea typeface="微软雅黑" panose="020B0503020204020204" charset="-122"/>
                <a:cs typeface="微软雅黑" panose="020B0503020204020204" charset="-122"/>
              </a:rPr>
              <a:t>‌</a:t>
            </a:r>
            <a:r>
              <a:rPr lang="en-US" altLang="zh-CN" b="1" i="0" u="sng">
                <a:solidFill>
                  <a:srgbClr val="0C2834"/>
                </a:solidFill>
                <a:latin typeface="微软雅黑" panose="020B0503020204020204" charset="-122"/>
                <a:ea typeface="微软雅黑" panose="020B0503020204020204" charset="-122"/>
                <a:cs typeface="微软雅黑" panose="020B0503020204020204" charset="-122"/>
              </a:rPr>
              <a:t>2. </a:t>
            </a:r>
            <a:r>
              <a:rPr lang="zh-CN" altLang="en-US" b="1" i="0" u="sng">
                <a:solidFill>
                  <a:srgbClr val="0C2834"/>
                </a:solidFill>
                <a:latin typeface="微软雅黑" panose="020B0503020204020204" charset="-122"/>
                <a:ea typeface="微软雅黑" panose="020B0503020204020204" charset="-122"/>
                <a:cs typeface="微软雅黑" panose="020B0503020204020204" charset="-122"/>
              </a:rPr>
              <a:t>保持室内通风‌，避免天然气等燃气积聚。</a:t>
            </a:r>
            <a:endParaRPr lang="zh-CN" altLang="en-US" b="1" i="0" u="sng">
              <a:solidFill>
                <a:srgbClr val="0C2834"/>
              </a:solidFill>
              <a:latin typeface="微软雅黑" panose="020B0503020204020204" charset="-122"/>
              <a:ea typeface="微软雅黑" panose="020B0503020204020204" charset="-122"/>
              <a:cs typeface="微软雅黑" panose="020B0503020204020204" charset="-122"/>
            </a:endParaRPr>
          </a:p>
          <a:p>
            <a:pPr marL="0" indent="0" algn="just">
              <a:lnSpc>
                <a:spcPct val="200000"/>
              </a:lnSpc>
            </a:pPr>
            <a:r>
              <a:rPr lang="zh-CN" altLang="en-US" b="1" i="0" u="sng">
                <a:solidFill>
                  <a:srgbClr val="7AD5F5"/>
                </a:solidFill>
                <a:latin typeface="微软雅黑" panose="020B0503020204020204" charset="-122"/>
                <a:ea typeface="微软雅黑" panose="020B0503020204020204" charset="-122"/>
                <a:cs typeface="微软雅黑" panose="020B0503020204020204" charset="-122"/>
              </a:rPr>
              <a:t>‌3.</a:t>
            </a:r>
            <a:r>
              <a:rPr lang="zh-CN" altLang="en-US" b="1" i="0" u="sng">
                <a:solidFill>
                  <a:srgbClr val="7AD5F5"/>
                </a:solidFill>
                <a:latin typeface="微软雅黑" panose="020B0503020204020204" charset="-122"/>
                <a:ea typeface="微软雅黑" panose="020B0503020204020204" charset="-122"/>
                <a:cs typeface="微软雅黑" panose="020B0503020204020204" charset="-122"/>
              </a:rPr>
              <a:t>避免在同一室内同时使用明火和燃气‌，以减少火灾和爆炸的风险。</a:t>
            </a:r>
            <a:endParaRPr lang="zh-CN" altLang="en-US" b="1" i="0" u="sng">
              <a:solidFill>
                <a:srgbClr val="7AD5F5"/>
              </a:solidFill>
              <a:latin typeface="微软雅黑" panose="020B0503020204020204" charset="-122"/>
              <a:ea typeface="微软雅黑" panose="020B0503020204020204" charset="-122"/>
              <a:cs typeface="微软雅黑" panose="020B0503020204020204" charset="-122"/>
            </a:endParaRPr>
          </a:p>
          <a:p>
            <a:pPr marL="0" indent="0" algn="just">
              <a:lnSpc>
                <a:spcPct val="200000"/>
              </a:lnSpc>
            </a:pPr>
            <a:r>
              <a:rPr lang="zh-CN" altLang="en-US" b="1" i="0" u="sng">
                <a:solidFill>
                  <a:srgbClr val="01A89E"/>
                </a:solidFill>
                <a:latin typeface="微软雅黑" panose="020B0503020204020204" charset="-122"/>
                <a:ea typeface="微软雅黑" panose="020B0503020204020204" charset="-122"/>
                <a:cs typeface="微软雅黑" panose="020B0503020204020204" charset="-122"/>
              </a:rPr>
              <a:t>‌</a:t>
            </a:r>
            <a:r>
              <a:rPr lang="en-US" altLang="zh-CN" b="1" i="0" u="sng">
                <a:solidFill>
                  <a:srgbClr val="01A89E"/>
                </a:solidFill>
                <a:latin typeface="微软雅黑" panose="020B0503020204020204" charset="-122"/>
                <a:ea typeface="微软雅黑" panose="020B0503020204020204" charset="-122"/>
                <a:cs typeface="微软雅黑" panose="020B0503020204020204" charset="-122"/>
              </a:rPr>
              <a:t>4.</a:t>
            </a:r>
            <a:r>
              <a:rPr lang="zh-CN" altLang="en-US" b="1" i="0" u="sng">
                <a:solidFill>
                  <a:srgbClr val="01A89E"/>
                </a:solidFill>
                <a:latin typeface="微软雅黑" panose="020B0503020204020204" charset="-122"/>
                <a:ea typeface="微软雅黑" panose="020B0503020204020204" charset="-122"/>
                <a:cs typeface="微软雅黑" panose="020B0503020204020204" charset="-122"/>
              </a:rPr>
              <a:t>安装烟雾报警器‌和灭火器，以便在火灾发生时及时报警和扑灭初期火灾‌。</a:t>
            </a:r>
            <a:endParaRPr lang="zh-CN" altLang="en-US" b="1" i="0" u="sng">
              <a:solidFill>
                <a:srgbClr val="01A89E"/>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3996690" y="302895"/>
            <a:ext cx="50546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拓展</a:t>
            </a: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626745" y="2399665"/>
            <a:ext cx="5774055" cy="2698115"/>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六</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782320" y="2779395"/>
            <a:ext cx="4824095"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熟悉直流电路的分析方法</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bldLvl="0" animBg="1"/>
          <p:bldP spid="41" grpId="0" bldLvl="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0" grpId="0" bldLvl="0" animBg="1"/>
          <p:bldP spid="41" grpId="0" bldLvl="0" animBg="1"/>
          <p:bldP spid="47" grpId="0"/>
        </p:bldLst>
      </p:timing>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803275" y="1812290"/>
            <a:ext cx="5178425" cy="4246245"/>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通过前述任务的学习，对直流电路的电阻、电容、电感、电源元件组成的电路模型、电路特点、元件连接方式、电路工作状态等都有了整体的认识和把握，直流电路的应用非常广泛，面对众多复杂的电路如何进行分析，就需要对直流电路的分析方法进行系统性学习。</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电路有简单电路和复杂电路之分。简单电路可用欧姆定律和元件串并联特点进行电路分析，而复杂电路则要应用基尔霍夫定律、电压源电流源等效变换、节点等方法进行分析。</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3" name="图片 2"/>
          <p:cNvPicPr>
            <a:picLocks noChangeAspect="1"/>
          </p:cNvPicPr>
          <p:nvPr/>
        </p:nvPicPr>
        <p:blipFill>
          <a:blip r:embed="rId1"/>
          <a:stretch>
            <a:fillRect/>
          </a:stretch>
        </p:blipFill>
        <p:spPr>
          <a:xfrm>
            <a:off x="6351270" y="2237740"/>
            <a:ext cx="5025390" cy="33953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2" name="组合 11"/>
          <p:cNvGrpSpPr/>
          <p:nvPr/>
        </p:nvGrpSpPr>
        <p:grpSpPr>
          <a:xfrm>
            <a:off x="946068" y="1378098"/>
            <a:ext cx="4785025" cy="4785025"/>
            <a:chOff x="333705" y="1597909"/>
            <a:chExt cx="4785025" cy="4785025"/>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33705" y="1597909"/>
              <a:ext cx="4785025" cy="4785025"/>
            </a:xfrm>
            <a:prstGeom prst="rect">
              <a:avLst/>
            </a:prstGeom>
          </p:spPr>
        </p:pic>
        <p:sp>
          <p:nvSpPr>
            <p:cNvPr id="5" name="矩形 4"/>
            <p:cNvSpPr/>
            <p:nvPr/>
          </p:nvSpPr>
          <p:spPr>
            <a:xfrm>
              <a:off x="1006800" y="3192871"/>
              <a:ext cx="3438833" cy="2306955"/>
            </a:xfrm>
            <a:prstGeom prst="rect">
              <a:avLst/>
            </a:prstGeom>
          </p:spPr>
          <p:txBody>
            <a:bodyPr wrap="square">
              <a:spAutoFit/>
            </a:bodyPr>
            <a:p>
              <a:pPr algn="just">
                <a:lnSpc>
                  <a:spcPct val="150000"/>
                </a:lnSpc>
              </a:pP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1. 支路。</a:t>
              </a:r>
              <a:endPar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endParaRPr>
            </a:p>
            <a:p>
              <a:pPr algn="just">
                <a:lnSpc>
                  <a:spcPct val="150000"/>
                </a:lnSpc>
              </a:pP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电路中通过同一个电流的每一个分支。图 1.6.1中 有 三 条 支 路， 分 别 是 </a:t>
              </a:r>
              <a:r>
                <a:rPr lang="zh-CN" altLang="en-US" sz="1600" b="0" i="1"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BAF</a:t>
              </a: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a:t>
              </a:r>
              <a:r>
                <a:rPr lang="zh-CN" altLang="en-US" sz="1600" b="0" i="1"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BCD</a:t>
              </a: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 和 </a:t>
              </a:r>
              <a:r>
                <a:rPr lang="zh-CN" altLang="en-US" sz="1600" b="0" i="1"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BE</a:t>
              </a: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。支路</a:t>
              </a:r>
              <a:r>
                <a:rPr lang="zh-CN" altLang="en-US" sz="1600" b="0" i="1"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BAF</a:t>
              </a: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a:t>
              </a:r>
              <a:r>
                <a:rPr lang="zh-CN" altLang="en-US" sz="1600" b="0" i="1"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BCD</a:t>
              </a: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 中含有电源，称为含源支路。支路 BE 中不含电源，称为无源支路。</a:t>
              </a:r>
              <a:endPar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endParaRPr>
            </a:p>
          </p:txBody>
        </p:sp>
      </p:grpSp>
      <p:grpSp>
        <p:nvGrpSpPr>
          <p:cNvPr id="6" name="组合 5"/>
          <p:cNvGrpSpPr/>
          <p:nvPr/>
        </p:nvGrpSpPr>
        <p:grpSpPr>
          <a:xfrm>
            <a:off x="6194651" y="1378098"/>
            <a:ext cx="4757105" cy="4757105"/>
            <a:chOff x="469896" y="1597909"/>
            <a:chExt cx="4757105" cy="4757105"/>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896" y="1597909"/>
              <a:ext cx="4757105" cy="4757105"/>
            </a:xfrm>
            <a:prstGeom prst="rect">
              <a:avLst/>
            </a:prstGeom>
          </p:spPr>
        </p:pic>
        <p:sp>
          <p:nvSpPr>
            <p:cNvPr id="15" name="矩形 14"/>
            <p:cNvSpPr/>
            <p:nvPr/>
          </p:nvSpPr>
          <p:spPr>
            <a:xfrm>
              <a:off x="1061288" y="3284144"/>
              <a:ext cx="3571374" cy="1753235"/>
            </a:xfrm>
            <a:prstGeom prst="rect">
              <a:avLst/>
            </a:prstGeom>
          </p:spPr>
          <p:txBody>
            <a:bodyPr wrap="square">
              <a:spAutoFit/>
            </a:bodyPr>
            <a:p>
              <a:pPr algn="just">
                <a:lnSpc>
                  <a:spcPct val="150000"/>
                </a:lnSpc>
              </a:pPr>
              <a:r>
                <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2. 节点。</a:t>
              </a:r>
              <a:endPar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endParaRPr>
            </a:p>
            <a:p>
              <a:pPr algn="just">
                <a:lnSpc>
                  <a:spcPct val="150000"/>
                </a:lnSpc>
              </a:pPr>
              <a:r>
                <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电路中三条或三条以上支路的连接点。图 1.6.1中有两个节点，为 </a:t>
              </a:r>
              <a:r>
                <a:rPr lang="zh-CN" altLang="en-US" b="0" i="1"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B</a:t>
              </a:r>
              <a:r>
                <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 和 </a:t>
              </a:r>
              <a:r>
                <a:rPr lang="zh-CN" altLang="en-US" b="0" i="1"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E</a:t>
              </a:r>
              <a:r>
                <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a:t>
              </a:r>
              <a:endPar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endParaRPr>
            </a:p>
          </p:txBody>
        </p:sp>
      </p:grpSp>
      <p:sp>
        <p:nvSpPr>
          <p:cNvPr id="7" name="矩形: 圆角 4"/>
          <p:cNvSpPr/>
          <p:nvPr/>
        </p:nvSpPr>
        <p:spPr>
          <a:xfrm>
            <a:off x="4347569" y="1278834"/>
            <a:ext cx="3481083" cy="482708"/>
          </a:xfrm>
          <a:prstGeom prst="roundRect">
            <a:avLst>
              <a:gd name="adj" fmla="val 50000"/>
            </a:avLst>
          </a:prstGeom>
          <a:gradFill flip="none" rotWithShape="1">
            <a:gsLst>
              <a:gs pos="100000">
                <a:schemeClr val="accent6">
                  <a:lumMod val="60000"/>
                  <a:lumOff val="40000"/>
                </a:schemeClr>
              </a:gs>
              <a:gs pos="0">
                <a:srgbClr val="0CA45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常见的心理问题</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11" name="图片 10"/>
          <p:cNvPicPr>
            <a:picLocks noChangeAspect="1"/>
          </p:cNvPicPr>
          <p:nvPr/>
        </p:nvPicPr>
        <p:blipFill>
          <a:blip r:embed="rId3"/>
          <a:stretch>
            <a:fillRect/>
          </a:stretch>
        </p:blipFill>
        <p:spPr>
          <a:xfrm>
            <a:off x="8877935" y="589915"/>
            <a:ext cx="2527935" cy="1860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2" name="组合 11"/>
          <p:cNvGrpSpPr/>
          <p:nvPr/>
        </p:nvGrpSpPr>
        <p:grpSpPr>
          <a:xfrm>
            <a:off x="946068" y="1378098"/>
            <a:ext cx="4785025" cy="4785025"/>
            <a:chOff x="333705" y="1597909"/>
            <a:chExt cx="4785025" cy="4785025"/>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33705" y="1597909"/>
              <a:ext cx="4785025" cy="4785025"/>
            </a:xfrm>
            <a:prstGeom prst="rect">
              <a:avLst/>
            </a:prstGeom>
          </p:spPr>
        </p:pic>
        <p:sp>
          <p:nvSpPr>
            <p:cNvPr id="5" name="矩形 4"/>
            <p:cNvSpPr/>
            <p:nvPr/>
          </p:nvSpPr>
          <p:spPr>
            <a:xfrm>
              <a:off x="1006800" y="3192871"/>
              <a:ext cx="3438833" cy="1938020"/>
            </a:xfrm>
            <a:prstGeom prst="rect">
              <a:avLst/>
            </a:prstGeom>
          </p:spPr>
          <p:txBody>
            <a:bodyPr wrap="square">
              <a:spAutoFit/>
            </a:bodyPr>
            <a:p>
              <a:pPr algn="just">
                <a:lnSpc>
                  <a:spcPct val="150000"/>
                </a:lnSpc>
              </a:pP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3. 回路。</a:t>
              </a:r>
              <a:endPar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endParaRPr>
            </a:p>
            <a:p>
              <a:pPr algn="just">
                <a:lnSpc>
                  <a:spcPct val="150000"/>
                </a:lnSpc>
              </a:pP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电路中的任一闭合路径。图 1.6.1 中有三个回路，分别是</a:t>
              </a:r>
              <a:r>
                <a:rPr lang="zh-CN" altLang="en-US" sz="1600" b="0" i="1" dirty="0">
                  <a:solidFill>
                    <a:schemeClr val="tx1">
                      <a:lumMod val="85000"/>
                      <a:lumOff val="15000"/>
                    </a:schemeClr>
                  </a:solidFill>
                  <a:effectLst/>
                  <a:latin typeface="方正宋三简体" panose="03000509000000000000" charset="-122"/>
                  <a:ea typeface="方正宋三简体" panose="03000509000000000000" charset="-122"/>
                  <a:cs typeface="微软雅黑" panose="020B0503020204020204" charset="-122"/>
                  <a:sym typeface="思源宋体 CN" panose="02020400000000000000" pitchFamily="18" charset="-122"/>
                </a:rPr>
                <a:t> ABEFA</a:t>
              </a: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a:t>
              </a:r>
              <a:r>
                <a:rPr lang="zh-CN" altLang="en-US" sz="1600" b="0" i="1" dirty="0">
                  <a:solidFill>
                    <a:schemeClr val="tx1">
                      <a:lumMod val="85000"/>
                      <a:lumOff val="15000"/>
                    </a:schemeClr>
                  </a:solidFill>
                  <a:effectLst/>
                  <a:latin typeface="方正宋三简体" panose="03000509000000000000" charset="-122"/>
                  <a:ea typeface="方正宋三简体" panose="03000509000000000000" charset="-122"/>
                  <a:cs typeface="微软雅黑" panose="020B0503020204020204" charset="-122"/>
                  <a:sym typeface="思源宋体 CN" panose="02020400000000000000" pitchFamily="18" charset="-122"/>
                </a:rPr>
                <a:t>BCDEB</a:t>
              </a: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a:t>
              </a:r>
              <a:r>
                <a:rPr lang="zh-CN" altLang="en-US" sz="1600" b="0" i="1" dirty="0">
                  <a:solidFill>
                    <a:schemeClr val="tx1">
                      <a:lumMod val="85000"/>
                      <a:lumOff val="15000"/>
                    </a:schemeClr>
                  </a:solidFill>
                  <a:effectLst/>
                  <a:latin typeface="方正宋三简体" panose="03000509000000000000" charset="-122"/>
                  <a:ea typeface="方正宋三简体" panose="03000509000000000000" charset="-122"/>
                  <a:cs typeface="微软雅黑" panose="020B0503020204020204" charset="-122"/>
                  <a:sym typeface="思源宋体 CN" panose="02020400000000000000" pitchFamily="18" charset="-122"/>
                </a:rPr>
                <a:t>ABCDEFA</a:t>
              </a:r>
              <a:r>
                <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a:t>
              </a:r>
              <a:endPar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endParaRPr>
            </a:p>
            <a:p>
              <a:pPr algn="just">
                <a:lnSpc>
                  <a:spcPct val="150000"/>
                </a:lnSpc>
              </a:pPr>
              <a:endParaRPr lang="zh-CN" altLang="en-US" sz="1600"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endParaRPr>
            </a:p>
          </p:txBody>
        </p:sp>
      </p:grpSp>
      <p:grpSp>
        <p:nvGrpSpPr>
          <p:cNvPr id="6" name="组合 5"/>
          <p:cNvGrpSpPr/>
          <p:nvPr/>
        </p:nvGrpSpPr>
        <p:grpSpPr>
          <a:xfrm>
            <a:off x="6194651" y="1378098"/>
            <a:ext cx="4757105" cy="4757105"/>
            <a:chOff x="469896" y="1597909"/>
            <a:chExt cx="4757105" cy="4757105"/>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896" y="1597909"/>
              <a:ext cx="4757105" cy="4757105"/>
            </a:xfrm>
            <a:prstGeom prst="rect">
              <a:avLst/>
            </a:prstGeom>
          </p:spPr>
        </p:pic>
        <p:sp>
          <p:nvSpPr>
            <p:cNvPr id="15" name="矩形 14"/>
            <p:cNvSpPr/>
            <p:nvPr/>
          </p:nvSpPr>
          <p:spPr>
            <a:xfrm>
              <a:off x="1061288" y="3284144"/>
              <a:ext cx="3571374" cy="1753235"/>
            </a:xfrm>
            <a:prstGeom prst="rect">
              <a:avLst/>
            </a:prstGeom>
          </p:spPr>
          <p:txBody>
            <a:bodyPr wrap="square">
              <a:spAutoFit/>
            </a:bodyPr>
            <a:p>
              <a:pPr algn="just">
                <a:lnSpc>
                  <a:spcPct val="150000"/>
                </a:lnSpc>
              </a:pPr>
              <a:r>
                <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4. 网孔。</a:t>
              </a:r>
              <a:endPar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endParaRPr>
            </a:p>
            <a:p>
              <a:pPr algn="just">
                <a:lnSpc>
                  <a:spcPct val="150000"/>
                </a:lnSpc>
              </a:pPr>
              <a:r>
                <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内部不含支路的回路。图 1.6.1 中 </a:t>
              </a:r>
              <a:r>
                <a:rPr lang="zh-CN" altLang="en-US" b="0" i="1" dirty="0">
                  <a:solidFill>
                    <a:schemeClr val="tx1">
                      <a:lumMod val="85000"/>
                      <a:lumOff val="15000"/>
                    </a:schemeClr>
                  </a:solidFill>
                  <a:effectLst/>
                  <a:latin typeface="方正宋三简体" panose="03000509000000000000" charset="-122"/>
                  <a:ea typeface="方正宋三简体" panose="03000509000000000000" charset="-122"/>
                  <a:cs typeface="微软雅黑" panose="020B0503020204020204" charset="-122"/>
                  <a:sym typeface="思源宋体 CN" panose="02020400000000000000" pitchFamily="18" charset="-122"/>
                </a:rPr>
                <a:t>ABEFA</a:t>
              </a:r>
              <a:r>
                <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 和 </a:t>
              </a:r>
              <a:r>
                <a:rPr lang="zh-CN" altLang="en-US" b="0" i="1" dirty="0">
                  <a:solidFill>
                    <a:schemeClr val="tx1">
                      <a:lumMod val="85000"/>
                      <a:lumOff val="15000"/>
                    </a:schemeClr>
                  </a:solidFill>
                  <a:effectLst/>
                  <a:latin typeface="方正宋三简体" panose="03000509000000000000" charset="-122"/>
                  <a:ea typeface="方正宋三简体" panose="03000509000000000000" charset="-122"/>
                  <a:cs typeface="微软雅黑" panose="020B0503020204020204" charset="-122"/>
                  <a:sym typeface="思源宋体 CN" panose="02020400000000000000" pitchFamily="18" charset="-122"/>
                </a:rPr>
                <a:t>BCDEB</a:t>
              </a:r>
              <a:r>
                <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 都是网孔，而 </a:t>
              </a:r>
              <a:r>
                <a:rPr lang="zh-CN" altLang="en-US" b="0" i="1" dirty="0">
                  <a:solidFill>
                    <a:schemeClr val="tx1">
                      <a:lumMod val="85000"/>
                      <a:lumOff val="15000"/>
                    </a:schemeClr>
                  </a:solidFill>
                  <a:effectLst/>
                  <a:latin typeface="方正宋三简体" panose="03000509000000000000" charset="-122"/>
                  <a:ea typeface="方正宋三简体" panose="03000509000000000000" charset="-122"/>
                  <a:cs typeface="微软雅黑" panose="020B0503020204020204" charset="-122"/>
                  <a:sym typeface="思源宋体 CN" panose="02020400000000000000" pitchFamily="18" charset="-122"/>
                </a:rPr>
                <a:t>ABCDEFA</a:t>
              </a:r>
              <a:r>
                <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rPr>
                <a:t> 则不是网孔。</a:t>
              </a:r>
              <a:endParaRPr lang="zh-CN" altLang="en-US" b="0" i="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思源宋体 CN" panose="02020400000000000000" pitchFamily="18" charset="-122"/>
              </a:endParaRPr>
            </a:p>
          </p:txBody>
        </p:sp>
      </p:grpSp>
      <p:sp>
        <p:nvSpPr>
          <p:cNvPr id="7" name="矩形: 圆角 4"/>
          <p:cNvSpPr/>
          <p:nvPr/>
        </p:nvSpPr>
        <p:spPr>
          <a:xfrm>
            <a:off x="4347569" y="1278834"/>
            <a:ext cx="3481083" cy="482708"/>
          </a:xfrm>
          <a:prstGeom prst="roundRect">
            <a:avLst>
              <a:gd name="adj" fmla="val 50000"/>
            </a:avLst>
          </a:prstGeom>
          <a:gradFill flip="none" rotWithShape="1">
            <a:gsLst>
              <a:gs pos="100000">
                <a:schemeClr val="accent6">
                  <a:lumMod val="60000"/>
                  <a:lumOff val="40000"/>
                </a:schemeClr>
              </a:gs>
              <a:gs pos="0">
                <a:srgbClr val="0CA45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常见的心理问题</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11" name="图片 10"/>
          <p:cNvPicPr>
            <a:picLocks noChangeAspect="1"/>
          </p:cNvPicPr>
          <p:nvPr/>
        </p:nvPicPr>
        <p:blipFill>
          <a:blip r:embed="rId3"/>
          <a:stretch>
            <a:fillRect/>
          </a:stretch>
        </p:blipFill>
        <p:spPr>
          <a:xfrm>
            <a:off x="8877935" y="589915"/>
            <a:ext cx="2527935" cy="1860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21"/>
          <p:cNvSpPr/>
          <p:nvPr>
            <p:custDataLst>
              <p:tags r:id="rId1"/>
            </p:custDataLst>
          </p:nvPr>
        </p:nvSpPr>
        <p:spPr>
          <a:xfrm>
            <a:off x="5985566" y="1851612"/>
            <a:ext cx="1866244" cy="1503940"/>
          </a:xfrm>
          <a:custGeom>
            <a:avLst/>
            <a:gdLst>
              <a:gd name="connsiteX0" fmla="*/ 46929 w 1866264"/>
              <a:gd name="connsiteY0" fmla="*/ 1039931 h 1503956"/>
              <a:gd name="connsiteX1" fmla="*/ 57276 w 1866264"/>
              <a:gd name="connsiteY1" fmla="*/ 1050278 h 1503956"/>
              <a:gd name="connsiteX2" fmla="*/ 46929 w 1866264"/>
              <a:gd name="connsiteY2" fmla="*/ 1039931 h 1503956"/>
              <a:gd name="connsiteX3" fmla="*/ 1837147 w 1866264"/>
              <a:gd name="connsiteY3" fmla="*/ 1022108 h 1503956"/>
              <a:gd name="connsiteX4" fmla="*/ 1819353 w 1866264"/>
              <a:gd name="connsiteY4" fmla="*/ 1039901 h 1503956"/>
              <a:gd name="connsiteX5" fmla="*/ 1819449 w 1866264"/>
              <a:gd name="connsiteY5" fmla="*/ 1039763 h 1503956"/>
              <a:gd name="connsiteX6" fmla="*/ 1819588 w 1866264"/>
              <a:gd name="connsiteY6" fmla="*/ 1039667 h 1503956"/>
              <a:gd name="connsiteX7" fmla="*/ 1837147 w 1866264"/>
              <a:gd name="connsiteY7" fmla="*/ 1022108 h 1503956"/>
              <a:gd name="connsiteX8" fmla="*/ 27605 w 1866264"/>
              <a:gd name="connsiteY8" fmla="*/ 1020607 h 1503956"/>
              <a:gd name="connsiteX9" fmla="*/ 44890 w 1866264"/>
              <a:gd name="connsiteY9" fmla="*/ 1037892 h 1503956"/>
              <a:gd name="connsiteX10" fmla="*/ 46096 w 1866264"/>
              <a:gd name="connsiteY10" fmla="*/ 1038725 h 1503956"/>
              <a:gd name="connsiteX11" fmla="*/ 46929 w 1866264"/>
              <a:gd name="connsiteY11" fmla="*/ 1039931 h 1503956"/>
              <a:gd name="connsiteX12" fmla="*/ 45902 w 1866264"/>
              <a:gd name="connsiteY12" fmla="*/ 1038904 h 1503956"/>
              <a:gd name="connsiteX13" fmla="*/ 27605 w 1866264"/>
              <a:gd name="connsiteY13" fmla="*/ 1020607 h 1503956"/>
              <a:gd name="connsiteX14" fmla="*/ 933122 w 1866264"/>
              <a:gd name="connsiteY14" fmla="*/ 0 h 1503956"/>
              <a:gd name="connsiteX15" fmla="*/ 1039939 w 1866264"/>
              <a:gd name="connsiteY15" fmla="*/ 46921 h 1503956"/>
              <a:gd name="connsiteX16" fmla="*/ 1819340 w 1866264"/>
              <a:gd name="connsiteY16" fmla="*/ 826324 h 1503956"/>
              <a:gd name="connsiteX17" fmla="*/ 1854539 w 1866264"/>
              <a:gd name="connsiteY17" fmla="*/ 988936 h 1503956"/>
              <a:gd name="connsiteX18" fmla="*/ 1819449 w 1866264"/>
              <a:gd name="connsiteY18" fmla="*/ 1039763 h 1503956"/>
              <a:gd name="connsiteX19" fmla="*/ 1768617 w 1866264"/>
              <a:gd name="connsiteY19" fmla="*/ 1074862 h 1503956"/>
              <a:gd name="connsiteX20" fmla="*/ 1605976 w 1866264"/>
              <a:gd name="connsiteY20" fmla="*/ 1039695 h 1503956"/>
              <a:gd name="connsiteX21" fmla="*/ 1415332 w 1866264"/>
              <a:gd name="connsiteY21" fmla="*/ 849050 h 1503956"/>
              <a:gd name="connsiteX22" fmla="*/ 1414918 w 1866264"/>
              <a:gd name="connsiteY22" fmla="*/ 848636 h 1503956"/>
              <a:gd name="connsiteX23" fmla="*/ 1416367 w 1866264"/>
              <a:gd name="connsiteY23" fmla="*/ 1503956 h 1503956"/>
              <a:gd name="connsiteX24" fmla="*/ 449897 w 1866264"/>
              <a:gd name="connsiteY24" fmla="*/ 1503956 h 1503956"/>
              <a:gd name="connsiteX25" fmla="*/ 449897 w 1866264"/>
              <a:gd name="connsiteY25" fmla="*/ 846559 h 1503956"/>
              <a:gd name="connsiteX26" fmla="*/ 448636 w 1866264"/>
              <a:gd name="connsiteY26" fmla="*/ 847820 h 1503956"/>
              <a:gd name="connsiteX27" fmla="*/ 258549 w 1866264"/>
              <a:gd name="connsiteY27" fmla="*/ 1037907 h 1503956"/>
              <a:gd name="connsiteX28" fmla="*/ 95875 w 1866264"/>
              <a:gd name="connsiteY28" fmla="*/ 1073096 h 1503956"/>
              <a:gd name="connsiteX29" fmla="*/ 46096 w 1866264"/>
              <a:gd name="connsiteY29" fmla="*/ 1038725 h 1503956"/>
              <a:gd name="connsiteX30" fmla="*/ 11736 w 1866264"/>
              <a:gd name="connsiteY30" fmla="*/ 988960 h 1503956"/>
              <a:gd name="connsiteX31" fmla="*/ 46911 w 1866264"/>
              <a:gd name="connsiteY31" fmla="*/ 826325 h 1503956"/>
              <a:gd name="connsiteX32" fmla="*/ 826302 w 1866264"/>
              <a:gd name="connsiteY32" fmla="*/ 46935 h 1503956"/>
              <a:gd name="connsiteX33" fmla="*/ 933122 w 1866264"/>
              <a:gd name="connsiteY33" fmla="*/ 0 h 1503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866264" h="1503956">
                <a:moveTo>
                  <a:pt x="46929" y="1039931"/>
                </a:moveTo>
                <a:lnTo>
                  <a:pt x="57276" y="1050278"/>
                </a:lnTo>
                <a:cubicBezTo>
                  <a:pt x="67168" y="1060170"/>
                  <a:pt x="70390" y="1063392"/>
                  <a:pt x="46929" y="1039931"/>
                </a:cubicBezTo>
                <a:close/>
                <a:moveTo>
                  <a:pt x="1837147" y="1022108"/>
                </a:moveTo>
                <a:cubicBezTo>
                  <a:pt x="1831217" y="1028038"/>
                  <a:pt x="1772436" y="1086819"/>
                  <a:pt x="1819353" y="1039901"/>
                </a:cubicBezTo>
                <a:lnTo>
                  <a:pt x="1819449" y="1039763"/>
                </a:lnTo>
                <a:lnTo>
                  <a:pt x="1819588" y="1039667"/>
                </a:lnTo>
                <a:cubicBezTo>
                  <a:pt x="1835228" y="1024027"/>
                  <a:pt x="1839124" y="1020131"/>
                  <a:pt x="1837147" y="1022108"/>
                </a:cubicBezTo>
                <a:close/>
                <a:moveTo>
                  <a:pt x="27605" y="1020607"/>
                </a:moveTo>
                <a:cubicBezTo>
                  <a:pt x="25460" y="1018462"/>
                  <a:pt x="29245" y="1022247"/>
                  <a:pt x="44890" y="1037892"/>
                </a:cubicBezTo>
                <a:lnTo>
                  <a:pt x="46096" y="1038725"/>
                </a:lnTo>
                <a:lnTo>
                  <a:pt x="46929" y="1039931"/>
                </a:lnTo>
                <a:lnTo>
                  <a:pt x="45902" y="1038904"/>
                </a:lnTo>
                <a:cubicBezTo>
                  <a:pt x="37826" y="1030828"/>
                  <a:pt x="29750" y="1022752"/>
                  <a:pt x="27605" y="1020607"/>
                </a:cubicBezTo>
                <a:close/>
                <a:moveTo>
                  <a:pt x="933122" y="0"/>
                </a:moveTo>
                <a:cubicBezTo>
                  <a:pt x="970889" y="-3"/>
                  <a:pt x="1008655" y="15636"/>
                  <a:pt x="1039939" y="46921"/>
                </a:cubicBezTo>
                <a:cubicBezTo>
                  <a:pt x="1102509" y="109491"/>
                  <a:pt x="1756786" y="763767"/>
                  <a:pt x="1819340" y="826324"/>
                </a:cubicBezTo>
                <a:cubicBezTo>
                  <a:pt x="1866259" y="873240"/>
                  <a:pt x="1877994" y="934732"/>
                  <a:pt x="1854539" y="988936"/>
                </a:cubicBezTo>
                <a:lnTo>
                  <a:pt x="1819449" y="1039763"/>
                </a:lnTo>
                <a:lnTo>
                  <a:pt x="1768617" y="1074862"/>
                </a:lnTo>
                <a:cubicBezTo>
                  <a:pt x="1714404" y="1098331"/>
                  <a:pt x="1652897" y="1086616"/>
                  <a:pt x="1605976" y="1039695"/>
                </a:cubicBezTo>
                <a:cubicBezTo>
                  <a:pt x="1582516" y="1016235"/>
                  <a:pt x="1505606" y="939324"/>
                  <a:pt x="1415332" y="849050"/>
                </a:cubicBezTo>
                <a:lnTo>
                  <a:pt x="1414918" y="848636"/>
                </a:lnTo>
                <a:lnTo>
                  <a:pt x="1416367" y="1503956"/>
                </a:lnTo>
                <a:lnTo>
                  <a:pt x="449897" y="1503956"/>
                </a:lnTo>
                <a:lnTo>
                  <a:pt x="449897" y="846559"/>
                </a:lnTo>
                <a:lnTo>
                  <a:pt x="448636" y="847820"/>
                </a:lnTo>
                <a:cubicBezTo>
                  <a:pt x="358678" y="937779"/>
                  <a:pt x="282017" y="1014439"/>
                  <a:pt x="258549" y="1037907"/>
                </a:cubicBezTo>
                <a:cubicBezTo>
                  <a:pt x="211614" y="1084843"/>
                  <a:pt x="150100" y="1096569"/>
                  <a:pt x="95875" y="1073096"/>
                </a:cubicBezTo>
                <a:lnTo>
                  <a:pt x="46096" y="1038725"/>
                </a:lnTo>
                <a:lnTo>
                  <a:pt x="11736" y="988960"/>
                </a:lnTo>
                <a:cubicBezTo>
                  <a:pt x="-11730" y="934748"/>
                  <a:pt x="-10" y="873245"/>
                  <a:pt x="46911" y="826325"/>
                </a:cubicBezTo>
                <a:cubicBezTo>
                  <a:pt x="109474" y="763763"/>
                  <a:pt x="763734" y="109504"/>
                  <a:pt x="826302" y="46935"/>
                </a:cubicBezTo>
                <a:cubicBezTo>
                  <a:pt x="857588" y="15650"/>
                  <a:pt x="895355" y="4"/>
                  <a:pt x="933122" y="0"/>
                </a:cubicBezTo>
                <a:close/>
              </a:path>
            </a:pathLst>
          </a:custGeom>
          <a:gradFill>
            <a:gsLst>
              <a:gs pos="15000">
                <a:schemeClr val="accent5">
                  <a:lumMod val="60000"/>
                  <a:lumOff val="40000"/>
                </a:schemeClr>
              </a:gs>
              <a:gs pos="80000">
                <a:schemeClr val="accent5"/>
              </a:gs>
            </a:gsLst>
            <a:lin ang="2700000" scaled="0"/>
          </a:gradFill>
          <a:ln>
            <a:noFill/>
          </a:ln>
          <a:effectLst>
            <a:outerShdw blurRad="50800" dist="38100" dir="2700000" algn="tl"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1755" tIns="467995" rIns="71755" bIns="7175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latin typeface="+mn-ea"/>
                <a:cs typeface="+mn-ea"/>
                <a:sym typeface="+mn-ea"/>
              </a:rPr>
              <a:t>05</a:t>
            </a:r>
            <a:endParaRPr lang="en-US" altLang="zh-CN" b="1">
              <a:latin typeface="+mn-ea"/>
              <a:cs typeface="+mn-ea"/>
              <a:sym typeface="+mn-ea"/>
            </a:endParaRPr>
          </a:p>
        </p:txBody>
      </p:sp>
      <p:sp>
        <p:nvSpPr>
          <p:cNvPr id="18" name="矩形 17"/>
          <p:cNvSpPr/>
          <p:nvPr>
            <p:custDataLst>
              <p:tags r:id="rId2"/>
            </p:custDataLst>
          </p:nvPr>
        </p:nvSpPr>
        <p:spPr>
          <a:xfrm>
            <a:off x="7741323" y="3690555"/>
            <a:ext cx="3197826" cy="433700"/>
          </a:xfrm>
          <a:prstGeom prst="rect">
            <a:avLst/>
          </a:prstGeom>
          <a:noFill/>
        </p:spPr>
        <p:txBody>
          <a:bodyPr wrap="square" lIns="0" tIns="0" rIns="0" bIns="0" rtlCol="0" anchor="b" anchorCtr="0">
            <a:noAutofit/>
          </a:bodyPr>
          <a:lstStyle/>
          <a:p>
            <a:pPr algn="just">
              <a:spcBef>
                <a:spcPct val="0"/>
              </a:spcBef>
              <a:spcAft>
                <a:spcPct val="0"/>
              </a:spcAft>
            </a:pPr>
            <a:r>
              <a:rPr lang="zh-CN" altLang="en-US" sz="2000" b="1" dirty="0">
                <a:solidFill>
                  <a:schemeClr val="accent4"/>
                </a:solidFill>
                <a:latin typeface="+mn-ea"/>
                <a:cs typeface="+mn-ea"/>
                <a:sym typeface="+mn-ea"/>
              </a:rPr>
              <a:t>四、电路物理量</a:t>
            </a:r>
            <a:endParaRPr lang="zh-CN" altLang="en-US" sz="2000" b="1" dirty="0">
              <a:solidFill>
                <a:schemeClr val="accent4"/>
              </a:solidFill>
              <a:latin typeface="+mn-ea"/>
              <a:cs typeface="+mn-ea"/>
              <a:sym typeface="+mn-ea"/>
            </a:endParaRPr>
          </a:p>
        </p:txBody>
      </p:sp>
      <p:sp>
        <p:nvSpPr>
          <p:cNvPr id="20" name="矩形 19"/>
          <p:cNvSpPr/>
          <p:nvPr>
            <p:custDataLst>
              <p:tags r:id="rId3"/>
            </p:custDataLst>
          </p:nvPr>
        </p:nvSpPr>
        <p:spPr>
          <a:xfrm>
            <a:off x="6603414" y="4933873"/>
            <a:ext cx="3197826" cy="433700"/>
          </a:xfrm>
          <a:prstGeom prst="rect">
            <a:avLst/>
          </a:prstGeom>
          <a:noFill/>
        </p:spPr>
        <p:txBody>
          <a:bodyPr wrap="square" lIns="0" tIns="0" rIns="0" bIns="0" rtlCol="0" anchor="b" anchorCtr="0">
            <a:noAutofit/>
          </a:bodyPr>
          <a:lstStyle/>
          <a:p>
            <a:pPr algn="just">
              <a:spcBef>
                <a:spcPct val="0"/>
              </a:spcBef>
              <a:spcAft>
                <a:spcPct val="0"/>
              </a:spcAft>
            </a:pPr>
            <a:r>
              <a:rPr lang="zh-CN" altLang="en-US" sz="2000" b="1" dirty="0">
                <a:solidFill>
                  <a:srgbClr val="4BB66A"/>
                </a:solidFill>
                <a:latin typeface="+mn-ea"/>
                <a:cs typeface="+mn-ea"/>
                <a:sym typeface="+mn-ea"/>
              </a:rPr>
              <a:t>二、电路模型</a:t>
            </a:r>
            <a:endParaRPr lang="zh-CN" altLang="en-US" sz="2000" b="1" dirty="0">
              <a:solidFill>
                <a:srgbClr val="4BB66A"/>
              </a:solidFill>
              <a:latin typeface="+mn-ea"/>
              <a:cs typeface="+mn-ea"/>
              <a:sym typeface="+mn-ea"/>
            </a:endParaRPr>
          </a:p>
        </p:txBody>
      </p:sp>
      <p:sp>
        <p:nvSpPr>
          <p:cNvPr id="22" name="矩形 21"/>
          <p:cNvSpPr/>
          <p:nvPr>
            <p:custDataLst>
              <p:tags r:id="rId4"/>
            </p:custDataLst>
          </p:nvPr>
        </p:nvSpPr>
        <p:spPr>
          <a:xfrm>
            <a:off x="838311" y="4933873"/>
            <a:ext cx="3197826" cy="433700"/>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dirty="0">
                <a:solidFill>
                  <a:srgbClr val="41B366"/>
                </a:solidFill>
                <a:latin typeface="+mn-ea"/>
                <a:cs typeface="+mn-ea"/>
                <a:sym typeface="+mn-ea"/>
              </a:rPr>
              <a:t>一、电路作用</a:t>
            </a:r>
            <a:endParaRPr lang="zh-CN" altLang="en-US" sz="2000" b="1" dirty="0">
              <a:solidFill>
                <a:srgbClr val="41B366"/>
              </a:solidFill>
              <a:latin typeface="+mn-ea"/>
              <a:cs typeface="+mn-ea"/>
              <a:sym typeface="+mn-ea"/>
            </a:endParaRPr>
          </a:p>
        </p:txBody>
      </p:sp>
      <p:sp>
        <p:nvSpPr>
          <p:cNvPr id="24" name="矩形 23"/>
          <p:cNvSpPr/>
          <p:nvPr>
            <p:custDataLst>
              <p:tags r:id="rId5"/>
            </p:custDataLst>
          </p:nvPr>
        </p:nvSpPr>
        <p:spPr>
          <a:xfrm>
            <a:off x="1998445" y="3733101"/>
            <a:ext cx="3197826" cy="433700"/>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dirty="0">
                <a:solidFill>
                  <a:srgbClr val="A9D18E"/>
                </a:solidFill>
                <a:latin typeface="+mn-ea"/>
                <a:cs typeface="+mn-ea"/>
                <a:sym typeface="+mn-ea"/>
              </a:rPr>
              <a:t>三、电路的组成</a:t>
            </a:r>
            <a:endParaRPr lang="zh-CN" altLang="en-US" sz="2000" b="1" dirty="0">
              <a:solidFill>
                <a:srgbClr val="A9D18E"/>
              </a:solidFill>
              <a:latin typeface="+mn-ea"/>
              <a:cs typeface="+mn-ea"/>
              <a:sym typeface="+mn-ea"/>
            </a:endParaRPr>
          </a:p>
        </p:txBody>
      </p:sp>
      <p:sp>
        <p:nvSpPr>
          <p:cNvPr id="26" name="矩形 25"/>
          <p:cNvSpPr/>
          <p:nvPr>
            <p:custDataLst>
              <p:tags r:id="rId6"/>
            </p:custDataLst>
          </p:nvPr>
        </p:nvSpPr>
        <p:spPr>
          <a:xfrm>
            <a:off x="8185818" y="2386280"/>
            <a:ext cx="3197826" cy="433700"/>
          </a:xfrm>
          <a:prstGeom prst="rect">
            <a:avLst/>
          </a:prstGeom>
          <a:noFill/>
        </p:spPr>
        <p:txBody>
          <a:bodyPr wrap="square" lIns="0" tIns="0" rIns="0" bIns="0" rtlCol="0" anchor="b" anchorCtr="0">
            <a:noAutofit/>
          </a:bodyPr>
          <a:lstStyle/>
          <a:p>
            <a:pPr algn="just">
              <a:spcBef>
                <a:spcPct val="0"/>
              </a:spcBef>
              <a:spcAft>
                <a:spcPct val="0"/>
              </a:spcAft>
            </a:pPr>
            <a:r>
              <a:rPr lang="zh-CN" altLang="en-US" sz="2000" b="1" dirty="0">
                <a:solidFill>
                  <a:schemeClr val="accent5"/>
                </a:solidFill>
                <a:latin typeface="+mn-ea"/>
                <a:cs typeface="+mn-ea"/>
                <a:sym typeface="+mn-ea"/>
              </a:rPr>
              <a:t>五、电路基本参数的测量</a:t>
            </a:r>
            <a:endParaRPr lang="zh-CN" altLang="en-US" sz="2000" b="1" dirty="0">
              <a:solidFill>
                <a:schemeClr val="accent5"/>
              </a:solidFill>
              <a:latin typeface="+mn-ea"/>
              <a:cs typeface="+mn-ea"/>
              <a:sym typeface="+mn-ea"/>
            </a:endParaRPr>
          </a:p>
        </p:txBody>
      </p:sp>
      <p:sp>
        <p:nvSpPr>
          <p:cNvPr id="28" name="任意多边形 27"/>
          <p:cNvSpPr/>
          <p:nvPr>
            <p:custDataLst>
              <p:tags r:id="rId7"/>
            </p:custDataLst>
          </p:nvPr>
        </p:nvSpPr>
        <p:spPr>
          <a:xfrm>
            <a:off x="5318188" y="4597323"/>
            <a:ext cx="990590" cy="960745"/>
          </a:xfrm>
          <a:custGeom>
            <a:avLst/>
            <a:gdLst/>
            <a:ahLst/>
            <a:cxnLst>
              <a:cxn ang="3">
                <a:pos x="hc" y="t"/>
              </a:cxn>
              <a:cxn ang="cd2">
                <a:pos x="l" y="vc"/>
              </a:cxn>
              <a:cxn ang="cd4">
                <a:pos x="hc" y="b"/>
              </a:cxn>
              <a:cxn ang="0">
                <a:pos x="r" y="vc"/>
              </a:cxn>
            </a:cxnLst>
            <a:rect l="l" t="t" r="r" b="b"/>
            <a:pathLst>
              <a:path w="1560" h="1513">
                <a:moveTo>
                  <a:pt x="0" y="0"/>
                </a:moveTo>
                <a:lnTo>
                  <a:pt x="1560" y="0"/>
                </a:lnTo>
                <a:lnTo>
                  <a:pt x="1560" y="773"/>
                </a:lnTo>
                <a:cubicBezTo>
                  <a:pt x="1560" y="1182"/>
                  <a:pt x="1229" y="1513"/>
                  <a:pt x="820" y="1513"/>
                </a:cubicBezTo>
                <a:lnTo>
                  <a:pt x="0" y="1513"/>
                </a:lnTo>
                <a:lnTo>
                  <a:pt x="0" y="0"/>
                </a:lnTo>
                <a:close/>
              </a:path>
            </a:pathLst>
          </a:custGeom>
          <a:gradFill>
            <a:gsLst>
              <a:gs pos="100000">
                <a:schemeClr val="accent6">
                  <a:lumMod val="60000"/>
                  <a:lumOff val="40000"/>
                </a:schemeClr>
              </a:gs>
              <a:gs pos="0">
                <a:srgbClr val="0CA451"/>
              </a:gs>
            </a:gsLst>
            <a:path path="circle">
              <a:fillToRect l="100000" t="100000"/>
            </a:path>
            <a:tileRect r="-100000" b="-100000"/>
          </a:gradFill>
          <a:ln>
            <a:noFill/>
          </a:ln>
          <a:effectLst>
            <a:outerShdw blurRad="508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71755" tIns="71755" rIns="71755" bIns="10795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4BB66A"/>
                </a:solidFill>
                <a:latin typeface="+mn-ea"/>
                <a:cs typeface="+mn-ea"/>
                <a:sym typeface="+mn-ea"/>
              </a:rPr>
              <a:t>02</a:t>
            </a:r>
            <a:endParaRPr lang="en-US" altLang="zh-CN" b="1">
              <a:solidFill>
                <a:srgbClr val="4BB66A"/>
              </a:solidFill>
              <a:latin typeface="+mn-ea"/>
              <a:cs typeface="+mn-ea"/>
              <a:sym typeface="+mn-ea"/>
            </a:endParaRPr>
          </a:p>
        </p:txBody>
      </p:sp>
      <p:sp>
        <p:nvSpPr>
          <p:cNvPr id="29" name="任意多边形 28"/>
          <p:cNvSpPr/>
          <p:nvPr>
            <p:custDataLst>
              <p:tags r:id="rId8"/>
            </p:custDataLst>
          </p:nvPr>
        </p:nvSpPr>
        <p:spPr>
          <a:xfrm>
            <a:off x="5318188" y="3469574"/>
            <a:ext cx="990590" cy="960745"/>
          </a:xfrm>
          <a:custGeom>
            <a:avLst/>
            <a:gdLst/>
            <a:ahLst/>
            <a:cxnLst>
              <a:cxn ang="3">
                <a:pos x="hc" y="t"/>
              </a:cxn>
              <a:cxn ang="cd2">
                <a:pos x="l" y="vc"/>
              </a:cxn>
              <a:cxn ang="cd4">
                <a:pos x="hc" y="b"/>
              </a:cxn>
              <a:cxn ang="0">
                <a:pos x="r" y="vc"/>
              </a:cxn>
            </a:cxnLst>
            <a:rect l="l" t="t" r="r" b="b"/>
            <a:pathLst>
              <a:path w="1560" h="1513">
                <a:moveTo>
                  <a:pt x="740" y="0"/>
                </a:moveTo>
                <a:lnTo>
                  <a:pt x="1560" y="0"/>
                </a:lnTo>
                <a:lnTo>
                  <a:pt x="1560" y="1513"/>
                </a:lnTo>
                <a:lnTo>
                  <a:pt x="0" y="1513"/>
                </a:lnTo>
                <a:lnTo>
                  <a:pt x="0" y="740"/>
                </a:lnTo>
                <a:cubicBezTo>
                  <a:pt x="0" y="331"/>
                  <a:pt x="331" y="0"/>
                  <a:pt x="740" y="0"/>
                </a:cubicBezTo>
                <a:close/>
              </a:path>
            </a:pathLst>
          </a:custGeom>
          <a:solidFill>
            <a:schemeClr val="accent6">
              <a:lumMod val="60000"/>
              <a:lumOff val="40000"/>
            </a:schemeClr>
          </a:solidFill>
          <a:ln>
            <a:noFill/>
          </a:ln>
          <a:effectLst>
            <a:outerShdw blurRad="50800" dist="38100" dir="2700000" algn="tl"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07950" tIns="71755" rIns="71755" bIns="7175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latin typeface="+mn-ea"/>
                <a:cs typeface="+mn-ea"/>
                <a:sym typeface="+mn-ea"/>
              </a:rPr>
              <a:t>03</a:t>
            </a:r>
            <a:endParaRPr lang="en-US" altLang="zh-CN" b="1">
              <a:latin typeface="+mn-ea"/>
              <a:cs typeface="+mn-ea"/>
              <a:sym typeface="+mn-ea"/>
            </a:endParaRPr>
          </a:p>
        </p:txBody>
      </p:sp>
      <p:sp>
        <p:nvSpPr>
          <p:cNvPr id="30" name="任意多边形 29"/>
          <p:cNvSpPr/>
          <p:nvPr>
            <p:custDataLst>
              <p:tags r:id="rId9"/>
            </p:custDataLst>
          </p:nvPr>
        </p:nvSpPr>
        <p:spPr>
          <a:xfrm>
            <a:off x="6423077" y="3469574"/>
            <a:ext cx="990590" cy="960745"/>
          </a:xfrm>
          <a:custGeom>
            <a:avLst/>
            <a:gdLst/>
            <a:ahLst/>
            <a:cxnLst>
              <a:cxn ang="3">
                <a:pos x="hc" y="t"/>
              </a:cxn>
              <a:cxn ang="cd2">
                <a:pos x="l" y="vc"/>
              </a:cxn>
              <a:cxn ang="cd4">
                <a:pos x="hc" y="b"/>
              </a:cxn>
              <a:cxn ang="0">
                <a:pos x="r" y="vc"/>
              </a:cxn>
            </a:cxnLst>
            <a:rect l="l" t="t" r="r" b="b"/>
            <a:pathLst>
              <a:path w="1560" h="1513">
                <a:moveTo>
                  <a:pt x="0" y="0"/>
                </a:moveTo>
                <a:lnTo>
                  <a:pt x="1560" y="0"/>
                </a:lnTo>
                <a:lnTo>
                  <a:pt x="1560" y="773"/>
                </a:lnTo>
                <a:cubicBezTo>
                  <a:pt x="1560" y="1182"/>
                  <a:pt x="1229" y="1513"/>
                  <a:pt x="820" y="1513"/>
                </a:cubicBezTo>
                <a:lnTo>
                  <a:pt x="0" y="1513"/>
                </a:lnTo>
                <a:lnTo>
                  <a:pt x="0" y="0"/>
                </a:lnTo>
                <a:close/>
              </a:path>
            </a:pathLst>
          </a:custGeom>
          <a:gradFill>
            <a:gsLst>
              <a:gs pos="25000">
                <a:schemeClr val="accent4">
                  <a:lumMod val="60000"/>
                  <a:lumOff val="40000"/>
                </a:schemeClr>
              </a:gs>
              <a:gs pos="100000">
                <a:schemeClr val="accent4"/>
              </a:gs>
            </a:gsLst>
            <a:lin ang="2700000" scaled="0"/>
          </a:gradFill>
          <a:ln>
            <a:noFill/>
          </a:ln>
          <a:effectLst>
            <a:outerShdw blurRad="508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71755" tIns="71755" rIns="107950" bIns="7175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latin typeface="+mn-ea"/>
                <a:cs typeface="+mn-ea"/>
                <a:sym typeface="+mn-ea"/>
              </a:rPr>
              <a:t>04</a:t>
            </a:r>
            <a:endParaRPr lang="en-US" altLang="zh-CN" b="1">
              <a:latin typeface="+mn-ea"/>
              <a:cs typeface="+mn-ea"/>
              <a:sym typeface="+mn-ea"/>
            </a:endParaRPr>
          </a:p>
        </p:txBody>
      </p:sp>
      <p:sp>
        <p:nvSpPr>
          <p:cNvPr id="31" name="任意多边形 30"/>
          <p:cNvSpPr/>
          <p:nvPr>
            <p:custDataLst>
              <p:tags r:id="rId10"/>
            </p:custDataLst>
          </p:nvPr>
        </p:nvSpPr>
        <p:spPr>
          <a:xfrm>
            <a:off x="4228540" y="4597323"/>
            <a:ext cx="967730" cy="967730"/>
          </a:xfrm>
          <a:custGeom>
            <a:avLst/>
            <a:gdLst/>
            <a:ahLst/>
            <a:cxnLst>
              <a:cxn ang="3">
                <a:pos x="hc" y="t"/>
              </a:cxn>
              <a:cxn ang="cd2">
                <a:pos x="l" y="vc"/>
              </a:cxn>
              <a:cxn ang="cd4">
                <a:pos x="hc" y="b"/>
              </a:cxn>
              <a:cxn ang="0">
                <a:pos x="r" y="vc"/>
              </a:cxn>
            </a:cxnLst>
            <a:rect l="l" t="t" r="r" b="b"/>
            <a:pathLst>
              <a:path w="1524" h="1524">
                <a:moveTo>
                  <a:pt x="762" y="0"/>
                </a:moveTo>
                <a:lnTo>
                  <a:pt x="1524" y="0"/>
                </a:lnTo>
                <a:lnTo>
                  <a:pt x="1524" y="1524"/>
                </a:lnTo>
                <a:lnTo>
                  <a:pt x="762" y="1524"/>
                </a:lnTo>
                <a:cubicBezTo>
                  <a:pt x="341" y="1524"/>
                  <a:pt x="0" y="1183"/>
                  <a:pt x="0" y="762"/>
                </a:cubicBezTo>
                <a:cubicBezTo>
                  <a:pt x="0" y="341"/>
                  <a:pt x="341" y="0"/>
                  <a:pt x="762" y="0"/>
                </a:cubicBezTo>
                <a:close/>
              </a:path>
            </a:pathLst>
          </a:custGeom>
          <a:gradFill>
            <a:gsLst>
              <a:gs pos="50000">
                <a:schemeClr val="accent6"/>
              </a:gs>
              <a:gs pos="0">
                <a:schemeClr val="accent6">
                  <a:lumMod val="25000"/>
                  <a:lumOff val="75000"/>
                </a:schemeClr>
              </a:gs>
              <a:gs pos="100000">
                <a:schemeClr val="accent6">
                  <a:lumMod val="85000"/>
                </a:schemeClr>
              </a:gs>
            </a:gsLst>
            <a:lin ang="5400000" scaled="1"/>
          </a:gradFill>
          <a:ln>
            <a:noFill/>
          </a:ln>
          <a:effectLst>
            <a:outerShdw blurRad="508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71755" tIns="71755" rIns="36195" bIns="7175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latin typeface="+mn-ea"/>
                <a:cs typeface="+mn-ea"/>
                <a:sym typeface="+mn-ea"/>
              </a:rPr>
              <a:t>01</a:t>
            </a:r>
            <a:endParaRPr lang="en-US" altLang="zh-CN" b="1">
              <a:latin typeface="+mn-ea"/>
              <a:cs typeface="+mn-ea"/>
              <a:sym typeface="+mn-ea"/>
            </a:endParaRPr>
          </a:p>
        </p:txBody>
      </p:sp>
      <p:sp>
        <p:nvSpPr>
          <p:cNvPr id="2" name="标题 1"/>
          <p:cNvSpPr/>
          <p:nvPr>
            <p:ph type="title"/>
          </p:nvPr>
        </p:nvSpPr>
        <p:spPr/>
        <p:txBody>
          <a:bodyPr/>
          <a:p>
            <a:r>
              <a:rPr lang="en-US" altLang="zh-CN"/>
              <a:t>  </a:t>
            </a:r>
            <a:endParaRPr lang="en-US" altLang="zh-CN"/>
          </a:p>
        </p:txBody>
      </p:sp>
      <p:sp>
        <p:nvSpPr>
          <p:cNvPr id="3" name="标题 13"/>
          <p:cNvSpPr>
            <a:spLocks noGrp="1"/>
          </p:cNvSpPr>
          <p:nvPr>
            <p:custDataLst>
              <p:tags r:id="rId11"/>
            </p:custDataLst>
          </p:nvPr>
        </p:nvSpPr>
        <p:spPr>
          <a:xfrm>
            <a:off x="965200" y="190500"/>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rPr>
              <a:t>任务实施</a:t>
            </a:r>
            <a:endParaRPr lang="zh-CN" altLang="en-US" sz="3200" b="1"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endParaRPr>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4136465" y="2266363"/>
            <a:ext cx="3924299" cy="3391440"/>
            <a:chOff x="3647733" y="1736815"/>
            <a:chExt cx="4623016" cy="3995282"/>
          </a:xfrm>
        </p:grpSpPr>
        <p:sp>
          <p:nvSpPr>
            <p:cNvPr id="6" name="Isosceles Triangle 2"/>
            <p:cNvSpPr/>
            <p:nvPr/>
          </p:nvSpPr>
          <p:spPr>
            <a:xfrm>
              <a:off x="4799230" y="1736815"/>
              <a:ext cx="2317262" cy="1997641"/>
            </a:xfrm>
            <a:prstGeom prst="triangl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sp>
          <p:nvSpPr>
            <p:cNvPr id="7" name="Isosceles Triangle 3"/>
            <p:cNvSpPr/>
            <p:nvPr/>
          </p:nvSpPr>
          <p:spPr>
            <a:xfrm flipV="1">
              <a:off x="4799230" y="3711536"/>
              <a:ext cx="2317262" cy="1997641"/>
            </a:xfrm>
            <a:prstGeom prst="triangle">
              <a:avLst/>
            </a:prstGeom>
            <a:solidFill>
              <a:srgbClr val="0C283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sp>
          <p:nvSpPr>
            <p:cNvPr id="8" name="Isosceles Triangle 4"/>
            <p:cNvSpPr/>
            <p:nvPr/>
          </p:nvSpPr>
          <p:spPr>
            <a:xfrm flipH="1">
              <a:off x="3647733" y="3734456"/>
              <a:ext cx="2317262" cy="1997641"/>
            </a:xfrm>
            <a:prstGeom prst="triangl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sp>
          <p:nvSpPr>
            <p:cNvPr id="9" name="Isosceles Triangle 5"/>
            <p:cNvSpPr/>
            <p:nvPr/>
          </p:nvSpPr>
          <p:spPr>
            <a:xfrm flipH="1">
              <a:off x="5953487" y="3734456"/>
              <a:ext cx="2317262" cy="1997641"/>
            </a:xfrm>
            <a:prstGeom prst="triangl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sp>
          <p:nvSpPr>
            <p:cNvPr id="10" name="Freeform: Shape 35"/>
            <p:cNvSpPr/>
            <p:nvPr/>
          </p:nvSpPr>
          <p:spPr bwMode="auto">
            <a:xfrm>
              <a:off x="6842442" y="4664055"/>
              <a:ext cx="633203" cy="539225"/>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chemeClr val="bg1"/>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sp>
          <p:nvSpPr>
            <p:cNvPr id="14" name="Freeform: Shape 36"/>
            <p:cNvSpPr/>
            <p:nvPr/>
          </p:nvSpPr>
          <p:spPr bwMode="auto">
            <a:xfrm>
              <a:off x="5647221" y="4175611"/>
              <a:ext cx="612700" cy="633203"/>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sp>
          <p:nvSpPr>
            <p:cNvPr id="15" name="Freeform: Shape 37"/>
            <p:cNvSpPr/>
            <p:nvPr/>
          </p:nvSpPr>
          <p:spPr bwMode="auto">
            <a:xfrm>
              <a:off x="5641259" y="2617976"/>
              <a:ext cx="633203" cy="608702"/>
            </a:xfrm>
            <a:custGeom>
              <a:avLst/>
              <a:gdLst>
                <a:gd name="connsiteX0" fmla="*/ 241391 w 516922"/>
                <a:gd name="connsiteY0" fmla="*/ 466920 h 496921"/>
                <a:gd name="connsiteX1" fmla="*/ 374792 w 516922"/>
                <a:gd name="connsiteY1" fmla="*/ 466920 h 496921"/>
                <a:gd name="connsiteX2" fmla="*/ 394157 w 516922"/>
                <a:gd name="connsiteY2" fmla="*/ 492438 h 496921"/>
                <a:gd name="connsiteX3" fmla="*/ 241391 w 516922"/>
                <a:gd name="connsiteY3" fmla="*/ 492438 h 496921"/>
                <a:gd name="connsiteX4" fmla="*/ 45175 w 516922"/>
                <a:gd name="connsiteY4" fmla="*/ 266910 h 496921"/>
                <a:gd name="connsiteX5" fmla="*/ 178975 w 516922"/>
                <a:gd name="connsiteY5" fmla="*/ 266910 h 496921"/>
                <a:gd name="connsiteX6" fmla="*/ 178975 w 516922"/>
                <a:gd name="connsiteY6" fmla="*/ 312085 h 496921"/>
                <a:gd name="connsiteX7" fmla="*/ 45175 w 516922"/>
                <a:gd name="connsiteY7" fmla="*/ 312085 h 496921"/>
                <a:gd name="connsiteX8" fmla="*/ 45175 w 516922"/>
                <a:gd name="connsiteY8" fmla="*/ 167939 h 496921"/>
                <a:gd name="connsiteX9" fmla="*/ 178975 w 516922"/>
                <a:gd name="connsiteY9" fmla="*/ 167939 h 496921"/>
                <a:gd name="connsiteX10" fmla="*/ 178975 w 516922"/>
                <a:gd name="connsiteY10" fmla="*/ 213114 h 496921"/>
                <a:gd name="connsiteX11" fmla="*/ 45175 w 516922"/>
                <a:gd name="connsiteY11" fmla="*/ 213114 h 496921"/>
                <a:gd name="connsiteX12" fmla="*/ 254150 w 516922"/>
                <a:gd name="connsiteY12" fmla="*/ 92418 h 496921"/>
                <a:gd name="connsiteX13" fmla="*/ 497537 w 516922"/>
                <a:gd name="connsiteY13" fmla="*/ 92418 h 496921"/>
                <a:gd name="connsiteX14" fmla="*/ 516922 w 516922"/>
                <a:gd name="connsiteY14" fmla="*/ 111788 h 496921"/>
                <a:gd name="connsiteX15" fmla="*/ 516922 w 516922"/>
                <a:gd name="connsiteY15" fmla="*/ 402340 h 496921"/>
                <a:gd name="connsiteX16" fmla="*/ 497537 w 516922"/>
                <a:gd name="connsiteY16" fmla="*/ 421710 h 496921"/>
                <a:gd name="connsiteX17" fmla="*/ 359690 w 516922"/>
                <a:gd name="connsiteY17" fmla="*/ 421710 h 496921"/>
                <a:gd name="connsiteX18" fmla="*/ 359690 w 516922"/>
                <a:gd name="connsiteY18" fmla="*/ 458298 h 496921"/>
                <a:gd name="connsiteX19" fmla="*/ 254150 w 516922"/>
                <a:gd name="connsiteY19" fmla="*/ 458298 h 496921"/>
                <a:gd name="connsiteX20" fmla="*/ 254150 w 516922"/>
                <a:gd name="connsiteY20" fmla="*/ 382970 h 496921"/>
                <a:gd name="connsiteX21" fmla="*/ 478152 w 516922"/>
                <a:gd name="connsiteY21" fmla="*/ 382970 h 496921"/>
                <a:gd name="connsiteX22" fmla="*/ 478152 w 516922"/>
                <a:gd name="connsiteY22" fmla="*/ 131158 h 496921"/>
                <a:gd name="connsiteX23" fmla="*/ 254150 w 516922"/>
                <a:gd name="connsiteY23" fmla="*/ 131158 h 496921"/>
                <a:gd name="connsiteX24" fmla="*/ 45175 w 516922"/>
                <a:gd name="connsiteY24" fmla="*/ 75176 h 496921"/>
                <a:gd name="connsiteX25" fmla="*/ 178975 w 516922"/>
                <a:gd name="connsiteY25" fmla="*/ 75176 h 496921"/>
                <a:gd name="connsiteX26" fmla="*/ 178975 w 516922"/>
                <a:gd name="connsiteY26" fmla="*/ 120351 h 496921"/>
                <a:gd name="connsiteX27" fmla="*/ 45175 w 516922"/>
                <a:gd name="connsiteY27" fmla="*/ 120351 h 496921"/>
                <a:gd name="connsiteX28" fmla="*/ 28019 w 516922"/>
                <a:gd name="connsiteY28" fmla="*/ 27965 h 496921"/>
                <a:gd name="connsiteX29" fmla="*/ 28019 w 516922"/>
                <a:gd name="connsiteY29" fmla="*/ 466805 h 496921"/>
                <a:gd name="connsiteX30" fmla="*/ 196130 w 516922"/>
                <a:gd name="connsiteY30" fmla="*/ 466805 h 496921"/>
                <a:gd name="connsiteX31" fmla="*/ 196130 w 516922"/>
                <a:gd name="connsiteY31" fmla="*/ 27965 h 496921"/>
                <a:gd name="connsiteX32" fmla="*/ 28019 w 516922"/>
                <a:gd name="connsiteY32" fmla="*/ 0 h 496921"/>
                <a:gd name="connsiteX33" fmla="*/ 196130 w 516922"/>
                <a:gd name="connsiteY33" fmla="*/ 0 h 496921"/>
                <a:gd name="connsiteX34" fmla="*/ 224149 w 516922"/>
                <a:gd name="connsiteY34" fmla="*/ 27965 h 496921"/>
                <a:gd name="connsiteX35" fmla="*/ 224149 w 516922"/>
                <a:gd name="connsiteY35" fmla="*/ 466805 h 496921"/>
                <a:gd name="connsiteX36" fmla="*/ 196130 w 516922"/>
                <a:gd name="connsiteY36" fmla="*/ 496921 h 496921"/>
                <a:gd name="connsiteX37" fmla="*/ 28019 w 516922"/>
                <a:gd name="connsiteY37" fmla="*/ 496921 h 496921"/>
                <a:gd name="connsiteX38" fmla="*/ 0 w 516922"/>
                <a:gd name="connsiteY38" fmla="*/ 466805 h 496921"/>
                <a:gd name="connsiteX39" fmla="*/ 0 w 516922"/>
                <a:gd name="connsiteY39" fmla="*/ 27965 h 496921"/>
                <a:gd name="connsiteX40" fmla="*/ 28019 w 516922"/>
                <a:gd name="connsiteY40" fmla="*/ 0 h 49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6922" h="496921">
                  <a:moveTo>
                    <a:pt x="241391" y="466920"/>
                  </a:moveTo>
                  <a:lnTo>
                    <a:pt x="374792" y="466920"/>
                  </a:lnTo>
                  <a:lnTo>
                    <a:pt x="394157" y="492438"/>
                  </a:lnTo>
                  <a:lnTo>
                    <a:pt x="241391" y="492438"/>
                  </a:lnTo>
                  <a:close/>
                  <a:moveTo>
                    <a:pt x="45175" y="266910"/>
                  </a:moveTo>
                  <a:lnTo>
                    <a:pt x="178975" y="266910"/>
                  </a:lnTo>
                  <a:lnTo>
                    <a:pt x="178975" y="312085"/>
                  </a:lnTo>
                  <a:lnTo>
                    <a:pt x="45175" y="312085"/>
                  </a:lnTo>
                  <a:close/>
                  <a:moveTo>
                    <a:pt x="45175" y="167939"/>
                  </a:moveTo>
                  <a:lnTo>
                    <a:pt x="178975" y="167939"/>
                  </a:lnTo>
                  <a:lnTo>
                    <a:pt x="178975" y="213114"/>
                  </a:lnTo>
                  <a:lnTo>
                    <a:pt x="45175" y="213114"/>
                  </a:lnTo>
                  <a:close/>
                  <a:moveTo>
                    <a:pt x="254150" y="92418"/>
                  </a:moveTo>
                  <a:lnTo>
                    <a:pt x="497537" y="92418"/>
                  </a:lnTo>
                  <a:cubicBezTo>
                    <a:pt x="508307" y="92418"/>
                    <a:pt x="516922" y="101027"/>
                    <a:pt x="516922" y="111788"/>
                  </a:cubicBezTo>
                  <a:lnTo>
                    <a:pt x="516922" y="402340"/>
                  </a:lnTo>
                  <a:cubicBezTo>
                    <a:pt x="516922" y="413101"/>
                    <a:pt x="508307" y="421710"/>
                    <a:pt x="497537" y="421710"/>
                  </a:cubicBezTo>
                  <a:lnTo>
                    <a:pt x="359690" y="421710"/>
                  </a:lnTo>
                  <a:lnTo>
                    <a:pt x="359690" y="458298"/>
                  </a:lnTo>
                  <a:lnTo>
                    <a:pt x="254150" y="458298"/>
                  </a:lnTo>
                  <a:lnTo>
                    <a:pt x="254150" y="382970"/>
                  </a:lnTo>
                  <a:lnTo>
                    <a:pt x="478152" y="382970"/>
                  </a:lnTo>
                  <a:lnTo>
                    <a:pt x="478152" y="131158"/>
                  </a:lnTo>
                  <a:lnTo>
                    <a:pt x="254150" y="131158"/>
                  </a:lnTo>
                  <a:close/>
                  <a:moveTo>
                    <a:pt x="45175" y="75176"/>
                  </a:moveTo>
                  <a:lnTo>
                    <a:pt x="178975" y="75176"/>
                  </a:lnTo>
                  <a:lnTo>
                    <a:pt x="178975" y="120351"/>
                  </a:lnTo>
                  <a:lnTo>
                    <a:pt x="45175" y="120351"/>
                  </a:lnTo>
                  <a:close/>
                  <a:moveTo>
                    <a:pt x="28019" y="27965"/>
                  </a:moveTo>
                  <a:lnTo>
                    <a:pt x="28019" y="466805"/>
                  </a:lnTo>
                  <a:lnTo>
                    <a:pt x="196130" y="466805"/>
                  </a:lnTo>
                  <a:lnTo>
                    <a:pt x="196130" y="27965"/>
                  </a:lnTo>
                  <a:close/>
                  <a:moveTo>
                    <a:pt x="28019" y="0"/>
                  </a:moveTo>
                  <a:lnTo>
                    <a:pt x="196130" y="0"/>
                  </a:lnTo>
                  <a:cubicBezTo>
                    <a:pt x="211217" y="0"/>
                    <a:pt x="224149" y="12907"/>
                    <a:pt x="224149" y="27965"/>
                  </a:cubicBezTo>
                  <a:lnTo>
                    <a:pt x="224149" y="466805"/>
                  </a:lnTo>
                  <a:cubicBezTo>
                    <a:pt x="224149" y="484014"/>
                    <a:pt x="211217" y="496921"/>
                    <a:pt x="196130" y="496921"/>
                  </a:cubicBezTo>
                  <a:lnTo>
                    <a:pt x="28019" y="496921"/>
                  </a:lnTo>
                  <a:cubicBezTo>
                    <a:pt x="12932" y="496921"/>
                    <a:pt x="0" y="484014"/>
                    <a:pt x="0" y="466805"/>
                  </a:cubicBezTo>
                  <a:lnTo>
                    <a:pt x="0" y="27965"/>
                  </a:lnTo>
                  <a:cubicBezTo>
                    <a:pt x="0" y="12907"/>
                    <a:pt x="12932" y="0"/>
                    <a:pt x="28019" y="0"/>
                  </a:cubicBezTo>
                  <a:close/>
                </a:path>
              </a:pathLst>
            </a:custGeom>
            <a:solidFill>
              <a:schemeClr val="bg1"/>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sp>
          <p:nvSpPr>
            <p:cNvPr id="16" name="Freeform: Shape 38"/>
            <p:cNvSpPr/>
            <p:nvPr/>
          </p:nvSpPr>
          <p:spPr bwMode="auto">
            <a:xfrm>
              <a:off x="4494052" y="4623241"/>
              <a:ext cx="633203" cy="62085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C2834"/>
                </a:solidFill>
                <a:effectLst/>
                <a:uLnTx/>
                <a:uFillTx/>
                <a:latin typeface="Century Gothic" panose="020F0502020204030204"/>
                <a:ea typeface="思源黑体 CN Regular"/>
                <a:cs typeface="+mn-ea"/>
                <a:sym typeface="+mn-lt"/>
              </a:endParaRPr>
            </a:p>
          </p:txBody>
        </p:sp>
      </p:grpSp>
      <p:sp>
        <p:nvSpPr>
          <p:cNvPr id="18" name="矩形 17"/>
          <p:cNvSpPr/>
          <p:nvPr/>
        </p:nvSpPr>
        <p:spPr>
          <a:xfrm>
            <a:off x="7992745" y="2513330"/>
            <a:ext cx="3028315" cy="75565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rPr>
              <a:t>2. 会利用支路电流法对电路进行分析与计算。</a:t>
            </a:r>
            <a:endParaRPr kumimoji="0" lang="zh-CN" altLang="en-US" sz="18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endParaRPr>
          </a:p>
        </p:txBody>
      </p:sp>
      <p:sp>
        <p:nvSpPr>
          <p:cNvPr id="21" name="矩形 20"/>
          <p:cNvSpPr/>
          <p:nvPr/>
        </p:nvSpPr>
        <p:spPr>
          <a:xfrm>
            <a:off x="7992745" y="4718050"/>
            <a:ext cx="3028315" cy="75565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rPr>
              <a:t>4. 会利用戴维南定理对电路进行分析与计算。</a:t>
            </a:r>
            <a:endParaRPr kumimoji="0" lang="zh-CN" altLang="en-US" sz="18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endParaRPr>
          </a:p>
        </p:txBody>
      </p:sp>
      <p:sp>
        <p:nvSpPr>
          <p:cNvPr id="24" name="矩形 23"/>
          <p:cNvSpPr/>
          <p:nvPr/>
        </p:nvSpPr>
        <p:spPr>
          <a:xfrm>
            <a:off x="1701800" y="2513330"/>
            <a:ext cx="3411220" cy="75565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rPr>
              <a:t>1. 会电路的基尔霍夫定律（KVL 和 KCL）分析与计算。</a:t>
            </a:r>
            <a:endParaRPr kumimoji="0" lang="zh-CN" altLang="en-US" sz="18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endParaRPr>
          </a:p>
        </p:txBody>
      </p:sp>
      <p:sp>
        <p:nvSpPr>
          <p:cNvPr id="27" name="矩形 26"/>
          <p:cNvSpPr/>
          <p:nvPr/>
        </p:nvSpPr>
        <p:spPr>
          <a:xfrm>
            <a:off x="1701800" y="4718050"/>
            <a:ext cx="2857500" cy="75565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rPr>
              <a:t>3. 会利用电源变换法对电路进行分析与计算。</a:t>
            </a:r>
            <a:endParaRPr kumimoji="0" lang="zh-CN" altLang="en-US" sz="1800" b="0" i="0" u="none" strike="noStrike" kern="1200" cap="none" spc="0" normalizeH="0" baseline="0" noProof="0" dirty="0">
              <a:ln>
                <a:noFill/>
              </a:ln>
              <a:solidFill>
                <a:srgbClr val="0C2834"/>
              </a:solidFill>
              <a:effectLst/>
              <a:uLnTx/>
              <a:uFillTx/>
              <a:latin typeface="Century Gothic" panose="020F0502020204030204"/>
              <a:ea typeface="思源黑体 CN Regular"/>
              <a:cs typeface="+mn-ea"/>
              <a:sym typeface="+mn-lt"/>
            </a:endParaRPr>
          </a:p>
        </p:txBody>
      </p:sp>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1610360" y="4255770"/>
            <a:ext cx="2110740" cy="56261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一、基尔霍夫定律</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sp>
        <p:nvSpPr>
          <p:cNvPr id="4" name="1"/>
          <p:cNvSpPr/>
          <p:nvPr>
            <p:custDataLst>
              <p:tags r:id="rId2"/>
            </p:custDataLst>
          </p:nvPr>
        </p:nvSpPr>
        <p:spPr>
          <a:xfrm>
            <a:off x="2678766" y="2100580"/>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1">
                  <a:lumMod val="50000"/>
                  <a:lumOff val="50000"/>
                </a:schemeClr>
              </a:gs>
              <a:gs pos="23000">
                <a:schemeClr val="accent1">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2"/>
          <p:cNvSpPr/>
          <p:nvPr>
            <p:custDataLst>
              <p:tags r:id="rId3"/>
            </p:custDataLst>
          </p:nvPr>
        </p:nvSpPr>
        <p:spPr>
          <a:xfrm>
            <a:off x="1879157" y="2102485"/>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1">
                  <a:lumMod val="80000"/>
                  <a:lumOff val="20000"/>
                </a:schemeClr>
              </a:gs>
              <a:gs pos="0">
                <a:schemeClr val="accent1">
                  <a:lumMod val="20000"/>
                  <a:lumOff val="80000"/>
                </a:schemeClr>
              </a:gs>
              <a:gs pos="0">
                <a:schemeClr val="accent1"/>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1"/>
          <p:cNvSpPr/>
          <p:nvPr>
            <p:custDataLst>
              <p:tags r:id="rId4"/>
            </p:custDataLst>
          </p:nvPr>
        </p:nvSpPr>
        <p:spPr>
          <a:xfrm>
            <a:off x="4770831" y="2109472"/>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2">
                  <a:lumMod val="50000"/>
                  <a:lumOff val="50000"/>
                </a:schemeClr>
              </a:gs>
              <a:gs pos="25000">
                <a:schemeClr val="accent2">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2" name="2"/>
          <p:cNvSpPr/>
          <p:nvPr>
            <p:custDataLst>
              <p:tags r:id="rId5"/>
            </p:custDataLst>
          </p:nvPr>
        </p:nvSpPr>
        <p:spPr>
          <a:xfrm>
            <a:off x="3971223" y="2112012"/>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2">
                  <a:lumMod val="80000"/>
                  <a:lumOff val="20000"/>
                </a:schemeClr>
              </a:gs>
              <a:gs pos="0">
                <a:schemeClr val="accent1">
                  <a:lumMod val="20000"/>
                  <a:lumOff val="80000"/>
                </a:schemeClr>
              </a:gs>
              <a:gs pos="0">
                <a:schemeClr val="accent2"/>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3" name="1"/>
          <p:cNvSpPr/>
          <p:nvPr>
            <p:custDataLst>
              <p:tags r:id="rId6"/>
            </p:custDataLst>
          </p:nvPr>
        </p:nvSpPr>
        <p:spPr>
          <a:xfrm>
            <a:off x="6862897" y="2109472"/>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3">
                  <a:lumMod val="50000"/>
                  <a:lumOff val="50000"/>
                </a:schemeClr>
              </a:gs>
              <a:gs pos="25000">
                <a:schemeClr val="accent3">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4" name="2"/>
          <p:cNvSpPr/>
          <p:nvPr>
            <p:custDataLst>
              <p:tags r:id="rId7"/>
            </p:custDataLst>
          </p:nvPr>
        </p:nvSpPr>
        <p:spPr>
          <a:xfrm>
            <a:off x="6063923" y="2112012"/>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3">
                  <a:lumMod val="80000"/>
                  <a:lumOff val="20000"/>
                </a:schemeClr>
              </a:gs>
              <a:gs pos="0">
                <a:schemeClr val="accent1">
                  <a:lumMod val="20000"/>
                  <a:lumOff val="80000"/>
                </a:schemeClr>
              </a:gs>
              <a:gs pos="0">
                <a:schemeClr val="accent3"/>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8" name="1"/>
          <p:cNvSpPr/>
          <p:nvPr>
            <p:custDataLst>
              <p:tags r:id="rId8"/>
            </p:custDataLst>
          </p:nvPr>
        </p:nvSpPr>
        <p:spPr>
          <a:xfrm>
            <a:off x="8954962" y="2109472"/>
            <a:ext cx="957117" cy="1442344"/>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4">
                  <a:lumMod val="50000"/>
                  <a:lumOff val="50000"/>
                </a:schemeClr>
              </a:gs>
              <a:gs pos="25000">
                <a:schemeClr val="accent4">
                  <a:lumMod val="80000"/>
                  <a:lumOff val="2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0" name="2"/>
          <p:cNvSpPr/>
          <p:nvPr>
            <p:custDataLst>
              <p:tags r:id="rId9"/>
            </p:custDataLst>
          </p:nvPr>
        </p:nvSpPr>
        <p:spPr>
          <a:xfrm>
            <a:off x="8155989" y="2112012"/>
            <a:ext cx="2194319" cy="1766887"/>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4">
                  <a:lumMod val="80000"/>
                  <a:lumOff val="20000"/>
                </a:schemeClr>
              </a:gs>
              <a:gs pos="0">
                <a:schemeClr val="accent1">
                  <a:lumMod val="20000"/>
                  <a:lumOff val="80000"/>
                </a:schemeClr>
              </a:gs>
              <a:gs pos="0">
                <a:schemeClr val="accent4"/>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1" name="矩形 20"/>
          <p:cNvSpPr/>
          <p:nvPr>
            <p:custDataLst>
              <p:tags r:id="rId10"/>
            </p:custDataLst>
          </p:nvPr>
        </p:nvSpPr>
        <p:spPr>
          <a:xfrm>
            <a:off x="3971223" y="4255522"/>
            <a:ext cx="1841831" cy="138391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二、基尔霍夫定律的应用——支路电流法</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sp>
        <p:nvSpPr>
          <p:cNvPr id="22" name="矩形 21"/>
          <p:cNvSpPr/>
          <p:nvPr>
            <p:custDataLst>
              <p:tags r:id="rId11"/>
            </p:custDataLst>
          </p:nvPr>
        </p:nvSpPr>
        <p:spPr>
          <a:xfrm>
            <a:off x="6063288" y="4255522"/>
            <a:ext cx="1841831" cy="138391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三、电压源与电流源的等效变换</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sp>
        <p:nvSpPr>
          <p:cNvPr id="28" name="矩形 27"/>
          <p:cNvSpPr/>
          <p:nvPr>
            <p:custDataLst>
              <p:tags r:id="rId12"/>
            </p:custDataLst>
          </p:nvPr>
        </p:nvSpPr>
        <p:spPr>
          <a:xfrm>
            <a:off x="8155354" y="4255522"/>
            <a:ext cx="1841831" cy="138391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65000"/>
                    <a:lumOff val="35000"/>
                  </a:schemeClr>
                </a:solidFill>
                <a:latin typeface="黑体" panose="02010609060101010101" charset="-122"/>
                <a:ea typeface="黑体" panose="02010609060101010101" charset="-122"/>
                <a:cs typeface="+mn-ea"/>
              </a:rPr>
              <a:t>四、戴维南定理</a:t>
            </a:r>
            <a:endParaRPr lang="zh-CN" altLang="en-US" sz="2000" b="1">
              <a:solidFill>
                <a:schemeClr val="tx1">
                  <a:lumMod val="65000"/>
                  <a:lumOff val="35000"/>
                </a:schemeClr>
              </a:solidFill>
              <a:latin typeface="黑体" panose="02010609060101010101" charset="-122"/>
              <a:ea typeface="黑体" panose="02010609060101010101" charset="-122"/>
              <a:cs typeface="+mn-ea"/>
            </a:endParaRPr>
          </a:p>
        </p:txBody>
      </p:sp>
      <p:pic>
        <p:nvPicPr>
          <p:cNvPr id="29" name="图片 12" descr="343439383331313b343532303032383bbfcdbba7b9dcc0e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633012" y="2768720"/>
            <a:ext cx="432078" cy="432078"/>
          </a:xfrm>
          <a:prstGeom prst="rect">
            <a:avLst/>
          </a:prstGeom>
        </p:spPr>
      </p:pic>
      <p:pic>
        <p:nvPicPr>
          <p:cNvPr id="30" name="图片 8" descr="343435383038363b343532323339303bbacfcdacc7a9caf0"/>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606363" y="2783327"/>
            <a:ext cx="432078" cy="432078"/>
          </a:xfrm>
          <a:prstGeom prst="rect">
            <a:avLst/>
          </a:prstGeom>
        </p:spPr>
      </p:pic>
      <p:pic>
        <p:nvPicPr>
          <p:cNvPr id="31" name="图片 19" descr="343435383036303b343532343136343bcfeec4bfb7b6cea7"/>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737144" y="2771260"/>
            <a:ext cx="432078" cy="432078"/>
          </a:xfrm>
          <a:prstGeom prst="rect">
            <a:avLst/>
          </a:prstGeom>
        </p:spPr>
      </p:pic>
      <p:pic>
        <p:nvPicPr>
          <p:cNvPr id="32" name="图片 11" descr="343435383038363b343532323339353bb6d4bbb0b9b5cda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843817" y="2813813"/>
            <a:ext cx="432078" cy="432078"/>
          </a:xfrm>
          <a:prstGeom prst="rect">
            <a:avLst/>
          </a:prstGeom>
        </p:spPr>
      </p:pic>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3996690" y="42862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任务实施</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ustDataLst>
      <p:tags r:id="rId25"/>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一、基尔霍夫定律</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832485" y="1318895"/>
            <a:ext cx="5036185" cy="4246245"/>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（一）基尔霍夫电流定律</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基尔霍夫电流定律简称 KCL，是用来确定电路中连接在同一个节点上的各条支路电流间的关系的。基本内容是：任何时刻，对于电路中的任一节点，流进流出节点所有支路电流的代数和恒等于零。</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（二）基尔霍夫电压定律</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基尔霍夫电流定律是对电路中任意节点而言的，而基尔霍夫电压定律是对电路中任意回路而言的。基尔霍夫电压定律简称 KVL，是用来确定回路中各部分电压之间的关系的。</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4" name="图片 3"/>
          <p:cNvPicPr>
            <a:picLocks noChangeAspect="1"/>
          </p:cNvPicPr>
          <p:nvPr/>
        </p:nvPicPr>
        <p:blipFill>
          <a:blip r:embed="rId1"/>
          <a:stretch>
            <a:fillRect/>
          </a:stretch>
        </p:blipFill>
        <p:spPr>
          <a:xfrm>
            <a:off x="6510020" y="1963420"/>
            <a:ext cx="4559935" cy="2931160"/>
          </a:xfrm>
          <a:prstGeom prst="rect">
            <a:avLst/>
          </a:prstGeom>
        </p:spPr>
      </p:pic>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766570" y="302895"/>
            <a:ext cx="865060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二、基尔霍夫定律的应用——支路电流法</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548005" y="1101090"/>
            <a:ext cx="6174105" cy="4661535"/>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前面分析的电路都是简单电路，它可以应用于串、并联的等效变换化简电路，但实际电路常为复杂电路，而在计算复杂电路的各种方法中，支路电流法是最基本的分析方法。支路电流法是以支路电流为未知量，应用基尔霍夫定律列出与支路电流数目相等的独立方程式，再联立求解。支路电流法求解电路的步骤为（假定某电路有 m 条支路，n个节点）：</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（1）标出支路电流参考方向和回路绕行方向；</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（2）根据 KCL 列写（n −1）个节点电流方程式；</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（3）根据 KVL 列写［ m n − − ( 1) ］个独立回路电压方程式；</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（4）解联立方程组，求取未知量。</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3" name="图片 2"/>
          <p:cNvPicPr>
            <a:picLocks noChangeAspect="1"/>
          </p:cNvPicPr>
          <p:nvPr/>
        </p:nvPicPr>
        <p:blipFill>
          <a:blip r:embed="rId1"/>
          <a:stretch>
            <a:fillRect/>
          </a:stretch>
        </p:blipFill>
        <p:spPr>
          <a:xfrm>
            <a:off x="7023735" y="1765300"/>
            <a:ext cx="4375785" cy="3794760"/>
          </a:xfrm>
          <a:prstGeom prst="rect">
            <a:avLst/>
          </a:prstGeom>
        </p:spPr>
      </p:pic>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286000" y="302895"/>
            <a:ext cx="683196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三、电压源与电流源的等效变换</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527050" y="1503045"/>
            <a:ext cx="11139170" cy="1753235"/>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电路计算中，有时要求用电流源、电阻的并联组合来等效替代电压源、电阻的串联组合，或者用电压源、电阻的串联组合来等效替代电流源、电阻的并联组合。对于外电路而言，如果电源的外特性相同，即负载上的 U 和 I 相同，那么一个实际的电源，既可以用理想电压源与内阻串联来表示，又可以用理想电流源与内阻并联来表示。故对外电路而言，两种电源模型是可以等效变换的。试做对比如表 1.6.1 所示。</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2" name="图片 1"/>
          <p:cNvPicPr>
            <a:picLocks noChangeAspect="1"/>
          </p:cNvPicPr>
          <p:nvPr/>
        </p:nvPicPr>
        <p:blipFill>
          <a:blip r:embed="rId1"/>
          <a:stretch>
            <a:fillRect/>
          </a:stretch>
        </p:blipFill>
        <p:spPr>
          <a:xfrm>
            <a:off x="1824355" y="3872865"/>
            <a:ext cx="8181975" cy="2255520"/>
          </a:xfrm>
          <a:prstGeom prst="rect">
            <a:avLst/>
          </a:prstGeom>
        </p:spPr>
      </p:pic>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四、戴维南定理</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527050" y="1045845"/>
            <a:ext cx="11139170" cy="1337945"/>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简便的做法是：把电路划分为两部分，一部分为待求支路，另一部分看成是一个有源两端网络（具有两个端的网络称为两端网络）。有源两端网络部分用戴维南定理化简为一个等效电压源，则电路就变成一个等效电压源和待求支路相串联的简单电路，如图 1.6.12 所示。</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3" name="图片 2"/>
          <p:cNvPicPr>
            <a:picLocks noChangeAspect="1"/>
          </p:cNvPicPr>
          <p:nvPr/>
        </p:nvPicPr>
        <p:blipFill>
          <a:blip r:embed="rId1"/>
          <a:stretch>
            <a:fillRect/>
          </a:stretch>
        </p:blipFill>
        <p:spPr>
          <a:xfrm>
            <a:off x="3065780" y="3274060"/>
            <a:ext cx="5130165" cy="2394585"/>
          </a:xfrm>
          <a:prstGeom prst="rect">
            <a:avLst/>
          </a:prstGeom>
        </p:spPr>
      </p:pic>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295525" y="318135"/>
            <a:ext cx="70497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拓展案例　集成稳压电路创新设计</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527050" y="1045845"/>
            <a:ext cx="11139170" cy="5077460"/>
          </a:xfrm>
          <a:prstGeom prst="rect">
            <a:avLst/>
          </a:prstGeom>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设计并制作固定式三端集成稳压电路，利用 LM317 芯片实现 9 V 直流输入，5 V 直流输出，基本设计电路如图 1.0 所示。</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a:p>
            <a:pPr marL="0" marR="0" lvl="0" indent="0" algn="l" defTabSz="914400" rtl="0" fontAlgn="auto">
              <a:lnSpc>
                <a:spcPct val="150000"/>
              </a:lnSpc>
              <a:spcBef>
                <a:spcPts val="0"/>
              </a:spcBef>
              <a:spcAft>
                <a:spcPts val="0"/>
              </a:spcAft>
              <a:buClrTx/>
              <a:buSzTx/>
              <a:buFontTx/>
              <a:buNone/>
              <a:defRPr/>
            </a:pPr>
            <a:r>
              <a:rPr kumimoji="0" lang="en-US" altLang="zh-CN" b="1" i="0" u="none" strike="noStrike" kern="1200" cap="none" spc="0" normalizeH="0" baseline="0" noProof="0" dirty="0">
                <a:ln>
                  <a:noFill/>
                </a:ln>
                <a:solidFill>
                  <a:srgbClr val="01A89E"/>
                </a:solidFill>
                <a:effectLst/>
                <a:uLnTx/>
                <a:uFillTx/>
                <a:latin typeface="黑体" panose="02010609060101010101" charset="-122"/>
                <a:ea typeface="黑体" panose="02010609060101010101" charset="-122"/>
                <a:cs typeface="黑体" panose="02010609060101010101" charset="-122"/>
                <a:sym typeface="+mn-lt"/>
              </a:rPr>
              <a:t>创新要求：</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改动如图 1.0 所示电路，实现连续可调的双极型直流稳压电源的创新设计。</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
        <p:nvSpPr>
          <p:cNvPr id="2" name="矩形 1"/>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a:p>
            <a:pPr algn="ctr"/>
            <a:endParaRPr lang="zh-CN" altLang="en-US"/>
          </a:p>
        </p:txBody>
      </p:sp>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1063625" y="2060575"/>
            <a:ext cx="9514205" cy="3698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457" y="1498060"/>
            <a:ext cx="5888245" cy="2675106"/>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文本框 25"/>
          <p:cNvSpPr txBox="1"/>
          <p:nvPr/>
        </p:nvSpPr>
        <p:spPr>
          <a:xfrm>
            <a:off x="6801854" y="2356336"/>
            <a:ext cx="3248022"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感谢观看</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14:presetBounceEnd="60000">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14:bounceEnd="60000">
                                          <p:cBhvr additive="base">
                                            <p:cTn id="24"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7020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一、电路作用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6323330" y="1584325"/>
            <a:ext cx="5139055" cy="383095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电路是由各种元器件为实现某种应用目的，按一定方式连接而成的整体，其</a:t>
            </a:r>
            <a:r>
              <a:rPr kumimoji="0" lang="en-US" altLang="zh-CN" b="1" i="0" u="none" strike="noStrike" kern="1200" cap="none" spc="0" normalizeH="0" baseline="0" noProof="0" dirty="0">
                <a:ln>
                  <a:noFill/>
                </a:ln>
                <a:solidFill>
                  <a:srgbClr val="639A3F"/>
                </a:solidFill>
                <a:effectLst/>
                <a:uLnTx/>
                <a:uFillTx/>
                <a:latin typeface="黑体" panose="02010609060101010101" charset="-122"/>
                <a:ea typeface="黑体" panose="02010609060101010101" charset="-122"/>
                <a:cs typeface="黑体" panose="02010609060101010101" charset="-122"/>
                <a:sym typeface="+mn-lt"/>
              </a:rPr>
              <a:t>特征是提供了电流流动的通道</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。由于电的应用非常广泛，所以电路的形式也是</a:t>
            </a:r>
            <a:r>
              <a:rPr kumimoji="0" lang="en-US" altLang="zh-CN" b="1" i="0" u="none" strike="noStrike" kern="1200" cap="none" spc="0" normalizeH="0" baseline="0" noProof="0" dirty="0">
                <a:ln>
                  <a:noFill/>
                </a:ln>
                <a:solidFill>
                  <a:srgbClr val="41B366"/>
                </a:solidFill>
                <a:effectLst/>
                <a:uLnTx/>
                <a:uFillTx/>
                <a:latin typeface="黑体" panose="02010609060101010101" charset="-122"/>
                <a:ea typeface="黑体" panose="02010609060101010101" charset="-122"/>
                <a:cs typeface="黑体" panose="02010609060101010101" charset="-122"/>
                <a:sym typeface="+mn-lt"/>
              </a:rPr>
              <a:t>多种多样</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a:t>
            </a:r>
            <a:r>
              <a:rPr kumimoji="0" lang="en-US" altLang="zh-CN" b="1" i="0" u="none" strike="noStrike" kern="1200" cap="none" spc="0" normalizeH="0" baseline="0" noProof="0" dirty="0">
                <a:ln>
                  <a:noFill/>
                </a:ln>
                <a:solidFill>
                  <a:srgbClr val="4BB66A"/>
                </a:solidFill>
                <a:effectLst/>
                <a:uLnTx/>
                <a:uFillTx/>
                <a:latin typeface="黑体" panose="02010609060101010101" charset="-122"/>
                <a:ea typeface="黑体" panose="02010609060101010101" charset="-122"/>
                <a:cs typeface="黑体" panose="02010609060101010101" charset="-122"/>
                <a:sym typeface="+mn-lt"/>
              </a:rPr>
              <a:t>千变万化</a:t>
            </a: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的，有长达数千千米的电力线路，也有短到只有几微米的集成电路。实际应用的电路种类繁多，形式和结构也各不相同，但其作用大体可分为两大类：</a:t>
            </a:r>
            <a:r>
              <a:rPr kumimoji="0" lang="en-US" altLang="zh-CN" b="1" i="0" u="sng" strike="noStrike" kern="1200" cap="none" spc="0" normalizeH="0" baseline="0" noProof="0" dirty="0">
                <a:ln>
                  <a:noFill/>
                </a:ln>
                <a:solidFill>
                  <a:srgbClr val="639A3F"/>
                </a:solidFill>
                <a:effectLst/>
                <a:uLnTx/>
                <a:uFillTx/>
                <a:latin typeface="黑体" panose="02010609060101010101" charset="-122"/>
                <a:ea typeface="黑体" panose="02010609060101010101" charset="-122"/>
                <a:cs typeface="黑体" panose="02010609060101010101" charset="-122"/>
                <a:sym typeface="+mn-lt"/>
              </a:rPr>
              <a:t>一类是用于实现电能的传输、分配和转换</a:t>
            </a:r>
            <a:r>
              <a:rPr kumimoji="0" lang="en-US" altLang="zh-CN"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a:t>
            </a:r>
            <a:r>
              <a:rPr kumimoji="0" lang="en-US" altLang="zh-CN" b="1" i="0" u="sng" strike="noStrike" kern="1200" cap="none" spc="0" normalizeH="0" baseline="0" noProof="0" dirty="0">
                <a:ln>
                  <a:noFill/>
                </a:ln>
                <a:solidFill>
                  <a:schemeClr val="accent2"/>
                </a:solidFill>
                <a:effectLst/>
                <a:uLnTx/>
                <a:uFillTx/>
                <a:latin typeface="黑体" panose="02010609060101010101" charset="-122"/>
                <a:ea typeface="黑体" panose="02010609060101010101" charset="-122"/>
                <a:cs typeface="黑体" panose="02010609060101010101" charset="-122"/>
                <a:sym typeface="+mn-lt"/>
              </a:rPr>
              <a:t>另一类是用于进行电信号的传递和处理。</a:t>
            </a:r>
            <a:endParaRPr kumimoji="0" lang="en-US" altLang="zh-CN" b="1" i="0" u="sng" strike="noStrike" kern="1200" cap="none" spc="0" normalizeH="0" baseline="0" noProof="0" dirty="0">
              <a:ln>
                <a:noFill/>
              </a:ln>
              <a:solidFill>
                <a:schemeClr val="accent2"/>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3" name="图片 2"/>
          <p:cNvPicPr>
            <a:picLocks noChangeAspect="1"/>
          </p:cNvPicPr>
          <p:nvPr/>
        </p:nvPicPr>
        <p:blipFill>
          <a:blip r:embed="rId1"/>
          <a:stretch>
            <a:fillRect/>
          </a:stretch>
        </p:blipFill>
        <p:spPr>
          <a:xfrm>
            <a:off x="759460" y="1766570"/>
            <a:ext cx="5052060" cy="3546475"/>
          </a:xfrm>
          <a:prstGeom prst="rect">
            <a:avLst/>
          </a:prstGeom>
        </p:spPr>
      </p:pic>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二、电路模型</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974090" y="1058545"/>
            <a:ext cx="10531475" cy="216852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用于组成电路的电工电子设备或元器件统称为实际电路元件，用实际电路元件组成的电路称为实际电路。日常生活中使用的手电筒的电路是一个简单的直流电路，其实际电路如图 1.1.2 所示。图 1.1.2 所示手电筒实际直流电路在分析器件的接法和原理时是很有用的，但要用它对电路进行定量分析和计算，则非常困难（很不方便）。所以通常用一些简单但却能够表征电路主要电磁性能的理想元件来代替实际部件，如图 1.1.3 所示。</a:t>
            </a:r>
            <a:endParaRPr kumimoji="0" lang="en-US" altLang="zh-CN" b="0"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pic>
        <p:nvPicPr>
          <p:cNvPr id="2" name="图片 1"/>
          <p:cNvPicPr>
            <a:picLocks noChangeAspect="1"/>
          </p:cNvPicPr>
          <p:nvPr/>
        </p:nvPicPr>
        <p:blipFill>
          <a:blip r:embed="rId1"/>
          <a:stretch>
            <a:fillRect/>
          </a:stretch>
        </p:blipFill>
        <p:spPr>
          <a:xfrm>
            <a:off x="2249805" y="3542665"/>
            <a:ext cx="7875905" cy="2769870"/>
          </a:xfrm>
          <a:prstGeom prst="rect">
            <a:avLst/>
          </a:prstGeom>
        </p:spPr>
      </p:pic>
      <p:sp>
        <p:nvSpPr>
          <p:cNvPr id="4" name="矩形 3"/>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tags/tag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298_5*a*1"/>
  <p:tag name="KSO_WM_TEMPLATE_CATEGORY" val="diagram"/>
  <p:tag name="KSO_WM_TEMPLATE_INDEX" val="20231298"/>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xml><?xml version="1.0" encoding="utf-8"?>
<p:tagLst xmlns:p="http://schemas.openxmlformats.org/presentationml/2006/main">
  <p:tag name="KSO_WM_SLIDE_ID" val="diagram20231298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62.889*254.067"/>
  <p:tag name="KSO_WM_SLIDE_POSITION" val="48.6608*176.723"/>
  <p:tag name="KSO_WM_DIAGRAM_GROUP_CODE" val="l1-1"/>
  <p:tag name="KSO_WM_SLIDE_DIAGTYPE" val="l"/>
  <p:tag name="KSO_WM_TAG_VERSION" val="3.0"/>
  <p:tag name="KSO_WM_BEAUTIFY_FLAG" val="#wm#"/>
  <p:tag name="KSO_WM_TEMPLATE_CATEGORY" val="diagram"/>
  <p:tag name="KSO_WM_TEMPLATE_INDEX" val="20231298"/>
  <p:tag name="KSO_WM_SLIDE_LAYOUT" val="a_l"/>
  <p:tag name="KSO_WM_SLIDE_LAYOUT_CNT" val="1_1"/>
  <p:tag name="resource_record_key" val="{&quot;13&quot;:[4364952],&quot;65&quot;:[20231298]}"/>
</p:tagLst>
</file>

<file path=ppt/tags/tag100.xml><?xml version="1.0" encoding="utf-8"?>
<p:tagLst xmlns:p="http://schemas.openxmlformats.org/presentationml/2006/main">
  <p:tag name="KSO_WM_DIAGRAM_VIRTUALLY_FRAME" val="{&quot;height&quot;:286.6500787401574,&quot;left&quot;:64.65,&quot;top&quot;:161.32181102362205,&quot;width&quot;:843}"/>
</p:tagLst>
</file>

<file path=ppt/tags/tag101.xml><?xml version="1.0" encoding="utf-8"?>
<p:tagLst xmlns:p="http://schemas.openxmlformats.org/presentationml/2006/main">
  <p:tag name="KSO_WM_DIAGRAM_VIRTUALLY_FRAME" val="{&quot;height&quot;:286.6500787401574,&quot;left&quot;:64.65,&quot;top&quot;:161.32181102362205,&quot;width&quot;:843}"/>
</p:tagLst>
</file>

<file path=ppt/tags/tag102.xml><?xml version="1.0" encoding="utf-8"?>
<p:tagLst xmlns:p="http://schemas.openxmlformats.org/presentationml/2006/main">
  <p:tag name="KSO_WM_DIAGRAM_VIRTUALLY_FRAME" val="{&quot;height&quot;:286.6500787401574,&quot;left&quot;:64.65,&quot;top&quot;:161.32181102362205,&quot;width&quot;:843}"/>
</p:tagLst>
</file>

<file path=ppt/tags/tag103.xml><?xml version="1.0" encoding="utf-8"?>
<p:tagLst xmlns:p="http://schemas.openxmlformats.org/presentationml/2006/main">
  <p:tag name="KSO_WM_DIAGRAM_VIRTUALLY_FRAME" val="{&quot;height&quot;:286.6500787401574,&quot;left&quot;:64.65,&quot;top&quot;:161.32181102362205,&quot;width&quot;:843}"/>
</p:tagLst>
</file>

<file path=ppt/tags/tag1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8_3*l_h_f*1_1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1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5,&quot;pos&quot;:1,&quot;transparency&quot;:0},{&quot;brightness&quot;:0.20000000298023224,&quot;colorType&quot;:1,&quot;foreColorIndex&quot;:5,&quot;pos&quot;:0.23000000417232513,&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1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5,&quot;pos&quot;:0.699999988079071,&quot;transparency&quot;:0},{&quot;brightness&quot;:0.800000011920929,&quot;colorType&quot;:1,&quot;foreColorIndex&quot;:5,&quot;pos&quot;:0,&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2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6,&quot;pos&quot;:1,&quot;transparency&quot;:0},{&quot;brightness&quot;:0.20000000298023224,&quot;colorType&quot;:1,&quot;foreColorIndex&quot;:6,&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2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6,&quot;pos&quot;:0.699999988079071,&quot;transparency&quot;:0},{&quot;brightness&quot;:0.800000011920929,&quot;colorType&quot;:1,&quot;foreColorIndex&quot;:5,&quot;pos&quot;:0,&quot;transparency&quot;:0},{&quot;brightness&quot;:0,&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3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7,&quot;pos&quot;:1,&quot;transparency&quot;:0},{&quot;brightness&quot;:0.20000000298023224,&quot;colorType&quot;:1,&quot;foreColorIndex&quot;:7,&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7_3*m_h_i*1_5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UNIT_TYPE" val="m_h_i"/>
  <p:tag name="KSO_WM_UNIT_INDEX" val="1_5_1"/>
  <p:tag name="KSO_WM_UNIT_SUBTYPE" val="d"/>
  <p:tag name="KSO_WM_DIAGRAM_MAX_ITEMCNT" val="5"/>
  <p:tag name="KSO_WM_DIAGRAM_MIN_ITEMCNT" val="3"/>
  <p:tag name="KSO_WM_DIAGRAM_VIRTUALLY_FRAME" val="{&quot;height&quot;:308.45001220703125,&quot;left&quot;:63.808731343427006,&quot;top&quot;:144.3695608256183,&quot;width&quot;:832.5411987304688}"/>
  <p:tag name="KSO_WM_DIAGRAM_COLOR_MATCH_VALUE" val="{&quot;shape&quot;:{&quot;fill&quot;:{&quot;gradient&quot;:[{&quot;brightness&quot;:0.4000000059604645,&quot;colorType&quot;:1,&quot;foreColorIndex&quot;:9,&quot;pos&quot;:0.15000000596046448,&quot;transparency&quot;:0},{&quot;brightness&quot;:0,&quot;colorType&quot;:1,&quot;foreColorIndex&quot;:9,&quot;pos&quot;:0.800000011920929,&quot;transparency&quot;:0}],&quot;type&quot;:3},&quot;glow&quot;:{&quot;colorType&quot;:0},&quot;line&quot;:{&quot;type&quot;:0},&quot;shadow&quot;:{&quot;brightness&quot;:0,&quot;colorType&quot;:1,&quot;foreColorIndex&quot;:9,&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9"/>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3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7,&quot;pos&quot;:0.699999988079071,&quot;transparency&quot;:0},{&quot;brightness&quot;:0.800000011920929,&quot;colorType&quot;:1,&quot;foreColorIndex&quot;:5,&quot;pos&quot;:0,&quot;transparency&quot;:0},{&quot;brightness&quot;:0,&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4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8,&quot;pos&quot;:1,&quot;transparency&quot;:0},{&quot;brightness&quot;:0.20000000298023224,&quot;colorType&quot;:1,&quot;foreColorIndex&quot;:8,&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4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8,&quot;pos&quot;:0.699999988079071,&quot;transparency&quot;:0},{&quot;brightness&quot;:0.800000011920929,&quot;colorType&quot;:1,&quot;foreColorIndex&quot;:5,&quot;pos&quot;:0,&quot;transparency&quot;:0},{&quot;brightness&quot;:0,&quot;colorType&quot;:1,&quot;foreColorIndex&quot;:8,&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8_3*l_h_f*1_2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8_3*l_h_f*1_3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28_3*l_h_f*1_4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2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2_3"/>
  <p:tag name="KSO_WM_UNIT_VALUE" val="120*124"/>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TYPE" val="1"/>
  <p:tag name="KSO_WM_UNIT_USESOURCEFORMAT_APPLY" val="1"/>
</p:tagLst>
</file>

<file path=ppt/tags/tag117.xml><?xml version="1.0" encoding="utf-8"?>
<p:tagLst xmlns:p="http://schemas.openxmlformats.org/presentationml/2006/main">
  <p:tag name="KSO_WM_DIAGRAM_VERSION" val="3"/>
  <p:tag name="KSO_WM_DIAGRAM_COLOR_TRICK" val="4"/>
  <p:tag name="KSO_WM_DIAGRAM_COLOR_TEXT_CAN_REMOVE" val="n"/>
  <p:tag name="KSO_WM_UNIT_VALUE" val="115*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8_3*l_h_x*1_1_1"/>
  <p:tag name="KSO_WM_TEMPLATE_CATEGORY" val="diagram"/>
  <p:tag name="KSO_WM_TEMPLATE_INDEX" val="20230928"/>
  <p:tag name="KSO_WM_UNIT_LAYERLEVEL" val="1_1_1"/>
  <p:tag name="KSO_WM_TAG_VERSION" val="3.0"/>
  <p:tag name="KSO_WM_BEAUTIFY_FLAG" val="#wm#"/>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1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3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3_3"/>
  <p:tag name="KSO_WM_UNIT_VALUE" val="113*113"/>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TYPE" val="1"/>
  <p:tag name="KSO_WM_UNIT_USESOURCEFORMAT_APPLY" val="1"/>
</p:tagLst>
</file>

<file path=ppt/tags/tag1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4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4_3"/>
  <p:tag name="KSO_WM_UNIT_VALUE" val="95*109"/>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8,&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8"/>
  <p:tag name="KSO_WM_UNIT_FILL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4_1"/>
  <p:tag name="KSO_WM_UNIT_ID" val="diagram20231067_3*m_h_a*1_4_1"/>
  <p:tag name="KSO_WM_TEMPLATE_CATEGORY" val="diagram"/>
  <p:tag name="KSO_WM_TEMPLATE_INDEX" val="20231067"/>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VALUE" val="13"/>
  <p:tag name="KSO_WM_DIAGRAM_MAX_ITEMCNT" val="5"/>
  <p:tag name="KSO_WM_DIAGRAM_MIN_ITEMCNT" val="3"/>
  <p:tag name="KSO_WM_DIAGRAM_VIRTUALLY_FRAME" val="{&quot;height&quot;:308.45001220703125,&quot;left&quot;:63.808731343427006,&quot;top&quot;:144.3695608256183,&quot;width&quot;:832.54119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UNIT_USESOURCEFORMAT_APPLY" val="1"/>
</p:tagLst>
</file>

<file path=ppt/tags/tag120.xml><?xml version="1.0" encoding="utf-8"?>
<p:tagLst xmlns:p="http://schemas.openxmlformats.org/presentationml/2006/main">
  <p:tag name="KSO_WM_SLIDE_ID" val="diagram20230928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0928"/>
  <p:tag name="KSO_WM_SLIDE_TYPE" val="text"/>
  <p:tag name="KSO_WM_SLIDE_SUBTYPE" val="diag"/>
  <p:tag name="KSO_WM_SLIDE_SIZE" val="829*267.9"/>
  <p:tag name="KSO_WM_SLIDE_POSITION" val="66.95*170.75"/>
  <p:tag name="KSO_WM_SLIDE_LAYOUT" val="a_l"/>
  <p:tag name="KSO_WM_SLIDE_LAYOUT_CNT" val="1_1"/>
  <p:tag name="KSO_WM_SPECIAL_SOURCE" val="bdnull"/>
  <p:tag name="KSO_WM_DIAGRAM_GROUP_CODE" val="l1-1"/>
  <p:tag name="KSO_WM_SLIDE_DIAGTYPE" val="l"/>
</p:tagLst>
</file>

<file path=ppt/tags/tag1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4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4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800000011920929,&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4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800000011920929,&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24_3*l_h_a*1_4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1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2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2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800000011920929,&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2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10000000149011612,&quot;colorType&quot;:1,&quot;foreColorIndex&quot;:8,&quot;pos&quot;:0,&quot;transparency&quot;:0},{&quot;brightness&quot;:0,&quot;colorType&quot;:1,&quot;foreColorIndex&quot;:8,&quot;pos&quot;:1,&quot;transparency&quot;:0}],&quot;type&quot;:3},&quot;glow&quot;:{&quot;colorType&quot;:0},&quot;line&quot;:{&quot;type&quot;:0},&quot;shadow&quot;:{&quot;brightness&quot;:0.800000011920929,&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4_3*l_h_a*1_2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1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3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1067_3*m_h_a*1_2_1"/>
  <p:tag name="KSO_WM_TEMPLATE_CATEGORY" val="diagram"/>
  <p:tag name="KSO_WM_TEMPLATE_INDEX" val="20231067"/>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VALUE" val="13"/>
  <p:tag name="KSO_WM_DIAGRAM_MAX_ITEMCNT" val="5"/>
  <p:tag name="KSO_WM_DIAGRAM_MIN_ITEMCNT" val="3"/>
  <p:tag name="KSO_WM_DIAGRAM_VIRTUALLY_FRAME" val="{&quot;height&quot;:308.45001220703125,&quot;left&quot;:63.808731343427006,&quot;top&quot;:144.3695608256183,&quot;width&quot;:832.54119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UNIT_USESOURCEFORMAT_APPLY" val="1"/>
</p:tagLst>
</file>

<file path=ppt/tags/tag1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3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3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4_3*l_h_a*1_3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1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1_2"/>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1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4_3*l_h_i*1_1_3"/>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4_3*l_h_a*1_1_1"/>
  <p:tag name="KSO_WM_TEMPLATE_CATEGORY" val="diagram"/>
  <p:tag name="KSO_WM_TEMPLATE_INDEX" val="20230924"/>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TYPE" val="1"/>
  <p:tag name="KSO_WM_UNIT_USESOURCEFORMAT_APPLY" val="1"/>
</p:tagLst>
</file>

<file path=ppt/tags/tag137.xml><?xml version="1.0" encoding="utf-8"?>
<p:tagLst xmlns:p="http://schemas.openxmlformats.org/presentationml/2006/main">
  <p:tag name="KSO_WM_DIAGRAM_VERSION" val="3"/>
  <p:tag name="KSO_WM_DIAGRAM_COLOR_TRICK" val="2"/>
  <p:tag name="KSO_WM_DIAGRAM_COLOR_TEXT_CAN_REMOVE" val="n"/>
  <p:tag name="KSO_WM_UNIT_VALUE" val="89*9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0924_3*l_h_x*1_2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8.xml><?xml version="1.0" encoding="utf-8"?>
<p:tagLst xmlns:p="http://schemas.openxmlformats.org/presentationml/2006/main">
  <p:tag name="KSO_WM_DIAGRAM_VERSION" val="3"/>
  <p:tag name="KSO_WM_DIAGRAM_COLOR_TRICK" val="2"/>
  <p:tag name="KSO_WM_DIAGRAM_COLOR_TEXT_CAN_REMOVE" val="n"/>
  <p:tag name="KSO_WM_UNIT_VALUE" val="96*9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4_3*l_h_x*1_1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9.xml><?xml version="1.0" encoding="utf-8"?>
<p:tagLst xmlns:p="http://schemas.openxmlformats.org/presentationml/2006/main">
  <p:tag name="KSO_WM_DIAGRAM_VERSION" val="3"/>
  <p:tag name="KSO_WM_DIAGRAM_COLOR_TRICK" val="2"/>
  <p:tag name="KSO_WM_DIAGRAM_COLOR_TEXT_CAN_REMOVE" val="n"/>
  <p:tag name="KSO_WM_UNIT_VALUE" val="96*96"/>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0924_3*l_h_x*1_3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7_3*m_h_a*1_1_1"/>
  <p:tag name="KSO_WM_TEMPLATE_CATEGORY" val="diagram"/>
  <p:tag name="KSO_WM_TEMPLATE_INDEX" val="20231067"/>
  <p:tag name="KSO_WM_UNIT_LAYERLEVEL" val="1_1_1"/>
  <p:tag name="KSO_WM_TAG_VERSION" val="3.0"/>
  <p:tag name="KSO_WM_DIAGRAM_GROUP_CODE" val="m1-1"/>
  <p:tag name="KSO_WM_DIAGRAM_VERSION" val="3"/>
  <p:tag name="KSO_WM_DIAGRAM_COLOR_TRICK" val="4"/>
  <p:tag name="KSO_WM_DIAGRAM_COLOR_TEXT_CAN_REMOVE" val="n"/>
  <p:tag name="KSO_WM_UNIT_VALUE" val="13"/>
  <p:tag name="KSO_WM_DIAGRAM_MAX_ITEMCNT" val="5"/>
  <p:tag name="KSO_WM_DIAGRAM_MIN_ITEMCNT" val="3"/>
  <p:tag name="KSO_WM_DIAGRAM_VIRTUALLY_FRAME" val="{&quot;height&quot;:308.45001220703125,&quot;left&quot;:63.808731343427006,&quot;top&quot;:144.3695608256183,&quot;width&quot;:832.54119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UNIT_USESOURCEFORMAT_APPLY" val="1"/>
</p:tagLst>
</file>

<file path=ppt/tags/tag140.xml><?xml version="1.0" encoding="utf-8"?>
<p:tagLst xmlns:p="http://schemas.openxmlformats.org/presentationml/2006/main">
  <p:tag name="KSO_WM_DIAGRAM_VERSION" val="3"/>
  <p:tag name="KSO_WM_DIAGRAM_COLOR_TRICK" val="2"/>
  <p:tag name="KSO_WM_DIAGRAM_COLOR_TEXT_CAN_REMOVE" val="n"/>
  <p:tag name="KSO_WM_UNIT_VALUE" val="92*9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0924_3*l_h_x*1_4_1"/>
  <p:tag name="KSO_WM_TEMPLATE_CATEGORY" val="diagram"/>
  <p:tag name="KSO_WM_TEMPLATE_INDEX" val="20230924"/>
  <p:tag name="KSO_WM_UNIT_LAYERLEVEL" val="1_1_1"/>
  <p:tag name="KSO_WM_TAG_VERSION" val="3.0"/>
  <p:tag name="KSO_WM_BEAUTIFY_FLAG" val="#wm#"/>
  <p:tag name="KSO_WM_DIAGRAM_MAX_ITEMCNT" val="6"/>
  <p:tag name="KSO_WM_DIAGRAM_MIN_ITEMCNT" val="2"/>
  <p:tag name="KSO_WM_DIAGRAM_VIRTUALLY_FRAME" val="{&quot;height&quot;:246.65039370078745,&quot;left&quot;:32.825006103515626,&quot;top&quot;:184.64984251968502,&quot;width&quot;:89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41.xml><?xml version="1.0" encoding="utf-8"?>
<p:tagLst xmlns:p="http://schemas.openxmlformats.org/presentationml/2006/main">
  <p:tag name="KSO_WM_BEAUTIFY_FLAG" val="#wm#"/>
  <p:tag name="KSO_WM_TEMPLATE_CATEGORY" val="diagram"/>
  <p:tag name="KSO_WM_TEMPLATE_INDEX" val="20230924"/>
  <p:tag name="KSO_WM_SPECIAL_SOURCE" val="bdnull"/>
  <p:tag name="KSO_WM_SLIDE_ID" val="diagram20230924_5"/>
  <p:tag name="KSO_WM_TEMPLATE_SUBCATEGORY" val="0"/>
  <p:tag name="KSO_WM_TEMPLATE_MASTER_TYPE" val="0"/>
  <p:tag name="KSO_WM_TEMPLATE_COLOR_TYPE" val="0"/>
  <p:tag name="KSO_WM_SLIDE_ITEM_CNT" val="6"/>
  <p:tag name="KSO_WM_SLIDE_INDEX" val="5"/>
  <p:tag name="KSO_WM_TAG_VERSION" val="3.0"/>
  <p:tag name="KSO_WM_SLIDE_LAYOUT" val="a_l"/>
  <p:tag name="KSO_WM_SLIDE_LAYOUT_CNT" val="1_1"/>
  <p:tag name="KSO_WM_SLIDE_TYPE" val="text"/>
  <p:tag name="KSO_WM_SLIDE_SUBTYPE" val="diag"/>
  <p:tag name="KSO_WM_SLIDE_SIZE" val="894.3*246.1"/>
  <p:tag name="KSO_WM_SLIDE_POSITION" val="32.8*184.9"/>
  <p:tag name="KSO_WM_DIAGRAM_GROUP_CODE" val="l1-1"/>
  <p:tag name="KSO_WM_SLIDE_DIAGTYPE" val="l"/>
</p:tagLst>
</file>

<file path=ppt/tags/tag142.xml><?xml version="1.0" encoding="utf-8"?>
<p:tagLst xmlns:p="http://schemas.openxmlformats.org/presentationml/2006/main">
  <p:tag name="KSO_WM_DIAGRAM_VIRTUALLY_FRAME" val="{&quot;height&quot;:202.8832283464567,&quot;left&quot;:473.1,&quot;top&quot;:99.66677165354331,&quot;width&quot;:437.05}"/>
</p:tagLst>
</file>

<file path=ppt/tags/tag143.xml><?xml version="1.0" encoding="utf-8"?>
<p:tagLst xmlns:p="http://schemas.openxmlformats.org/presentationml/2006/main">
  <p:tag name="KSO_WM_DIAGRAM_VIRTUALLY_FRAME" val="{&quot;height&quot;:202.8832283464567,&quot;left&quot;:473.1,&quot;top&quot;:99.66677165354331,&quot;width&quot;:437.05}"/>
</p:tagLst>
</file>

<file path=ppt/tags/tag144.xml><?xml version="1.0" encoding="utf-8"?>
<p:tagLst xmlns:p="http://schemas.openxmlformats.org/presentationml/2006/main">
  <p:tag name="KSO_WM_DIAGRAM_VIRTUALLY_FRAME" val="{&quot;height&quot;:202.8832283464567,&quot;left&quot;:473.1,&quot;top&quot;:99.66677165354331,&quot;width&quot;:437.05}"/>
</p:tagLst>
</file>

<file path=ppt/tags/tag145.xml><?xml version="1.0" encoding="utf-8"?>
<p:tagLst xmlns:p="http://schemas.openxmlformats.org/presentationml/2006/main">
  <p:tag name="KSO_WM_DIAGRAM_VIRTUALLY_FRAME" val="{&quot;height&quot;:202.8832283464567,&quot;left&quot;:473.1,&quot;top&quot;:99.66677165354331,&quot;width&quot;:437.05}"/>
</p:tagLst>
</file>

<file path=ppt/tags/tag146.xml><?xml version="1.0" encoding="utf-8"?>
<p:tagLst xmlns:p="http://schemas.openxmlformats.org/presentationml/2006/main">
  <p:tag name="KSO_WM_DIAGRAM_VIRTUALLY_FRAME" val="{&quot;height&quot;:202.8832283464567,&quot;left&quot;:473.1,&quot;top&quot;:99.66677165354331,&quot;width&quot;:437.05}"/>
</p:tagLst>
</file>

<file path=ppt/tags/tag147.xml><?xml version="1.0" encoding="utf-8"?>
<p:tagLst xmlns:p="http://schemas.openxmlformats.org/presentationml/2006/main">
  <p:tag name="KSO_WM_DIAGRAM_VIRTUALLY_FRAME" val="{&quot;height&quot;:202.8832283464567,&quot;left&quot;:473.1,&quot;top&quot;:99.66677165354331,&quot;width&quot;:437.05}"/>
</p:tagLst>
</file>

<file path=ppt/tags/tag148.xml><?xml version="1.0" encoding="utf-8"?>
<p:tagLst xmlns:p="http://schemas.openxmlformats.org/presentationml/2006/main">
  <p:tag name="KSO_WM_DIAGRAM_VIRTUALLY_FRAME" val="{&quot;height&quot;:202.8832283464567,&quot;left&quot;:473.1,&quot;top&quot;:99.66677165354331,&quot;width&quot;:437.05}"/>
</p:tagLst>
</file>

<file path=ppt/tags/tag149.xml><?xml version="1.0" encoding="utf-8"?>
<p:tagLst xmlns:p="http://schemas.openxmlformats.org/presentationml/2006/main">
  <p:tag name="KSO_WM_DIAGRAM_VIRTUALLY_FRAME" val="{&quot;height&quot;:202.8832283464567,&quot;left&quot;:473.1,&quot;top&quot;:99.66677165354331,&quot;width&quot;:437.05}"/>
</p:tagLst>
</file>

<file path=ppt/tags/tag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7_3*m_h_a*1_3_1"/>
  <p:tag name="KSO_WM_TEMPLATE_CATEGORY" val="diagram"/>
  <p:tag name="KSO_WM_TEMPLATE_INDEX" val="20231067"/>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VALUE" val="13"/>
  <p:tag name="KSO_WM_DIAGRAM_MAX_ITEMCNT" val="5"/>
  <p:tag name="KSO_WM_DIAGRAM_MIN_ITEMCNT" val="3"/>
  <p:tag name="KSO_WM_DIAGRAM_VIRTUALLY_FRAME" val="{&quot;height&quot;:308.45001220703125,&quot;left&quot;:63.808731343427006,&quot;top&quot;:144.3695608256183,&quot;width&quot;:832.54119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0_1*l_h_i*1_1_1"/>
  <p:tag name="KSO_WM_TEMPLATE_CATEGORY" val="diagram"/>
  <p:tag name="KSO_WM_TEMPLATE_INDEX" val="2023187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9.70771653543306,&quot;left&quot;:54.814721564345476,&quot;top&quot;:110.46149606299211,&quot;width&quot;:850.4467773437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0_1*l_h_i*1_1_1"/>
  <p:tag name="KSO_WM_TEMPLATE_CATEGORY" val="diagram"/>
  <p:tag name="KSO_WM_TEMPLATE_INDEX" val="2023187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9.70771653543306,&quot;left&quot;:54.814721564345476,&quot;top&quot;:110.46149606299211,&quot;width&quot;:850.4467773437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0_1*l_h_i*1_1_1"/>
  <p:tag name="KSO_WM_TEMPLATE_CATEGORY" val="diagram"/>
  <p:tag name="KSO_WM_TEMPLATE_INDEX" val="2023187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9.70771653543306,&quot;left&quot;:54.814721564345476,&quot;top&quot;:110.46149606299211,&quot;width&quot;:850.4467773437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0_1*l_h_i*1_1_1"/>
  <p:tag name="KSO_WM_TEMPLATE_CATEGORY" val="diagram"/>
  <p:tag name="KSO_WM_TEMPLATE_INDEX" val="2023187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9.70771653543306,&quot;left&quot;:54.814721564345476,&quot;top&quot;:110.46149606299211,&quot;width&quot;:850.4467773437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SLIDE_ID" val="diagram2023241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2415"/>
  <p:tag name="KSO_WM_SLIDE_TYPE" val="text"/>
  <p:tag name="KSO_WM_SLIDE_SUBTYPE" val="diag"/>
  <p:tag name="KSO_WM_SLIDE_SIZE" val="849.388*372.161"/>
  <p:tag name="KSO_WM_SLIDE_POSITION" val="54.845*134.369"/>
  <p:tag name="KSO_WM_SLIDE_LAYOUT" val="a_l"/>
  <p:tag name="KSO_WM_SLIDE_LAYOUT_CNT" val="1_1"/>
  <p:tag name="KSO_WM_SPECIAL_SOURCE" val="bdnull"/>
  <p:tag name="KSO_WM_DIAGRAM_GROUP_CODE" val="l1-1"/>
  <p:tag name="KSO_WM_SLIDE_DIAGTYPE" val="l"/>
</p:tagLst>
</file>

<file path=ppt/tags/tag15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2"/>
  <p:tag name="KSO_WM_UNIT_ID" val="diagram20188904_3*q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14"/>
  <p:tag name="KSO_WM_UNIT_TEXT_FILL_TYPE" val="1"/>
  <p:tag name="KSO_WM_DIAGRAM_VIRTUALLY_FRAME" val="{&quot;height&quot;:378.65,&quot;left&quot;:75.75,&quot;top&quot;:104.75,&quot;width&quot;:833.05}"/>
</p:tagLst>
</file>

<file path=ppt/tags/tag156.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3*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 name="KSO_WM_DIAGRAM_VIRTUALLY_FRAME" val="{&quot;height&quot;:378.65,&quot;left&quot;:75.75,&quot;top&quot;:104.75,&quot;width&quot;:833.05}"/>
</p:tagLst>
</file>

<file path=ppt/tags/tag15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3*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DIAGRAM_VIRTUALLY_FRAME" val="{&quot;height&quot;:378.65,&quot;left&quot;:75.75,&quot;top&quot;:104.75,&quot;width&quot;:833.05}"/>
</p:tagLst>
</file>

<file path=ppt/tags/tag15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3*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 name="KSO_WM_DIAGRAM_VIRTUALLY_FRAME" val="{&quot;height&quot;:378.65,&quot;left&quot;:75.75,&quot;top&quot;:104.75,&quot;width&quot;:833.05}"/>
</p:tagLst>
</file>

<file path=ppt/tags/tag15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1"/>
  <p:tag name="KSO_WM_UNIT_ID" val="diagram20188904_3*q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TEXT_FILL_FORE_SCHEMECOLOR_INDEX" val="13"/>
  <p:tag name="KSO_WM_UNIT_TEXT_FILL_TYPE" val="1"/>
  <p:tag name="KSO_WM_DIAGRAM_VIRTUALLY_FRAME" val="{&quot;height&quot;:378.65,&quot;left&quot;:75.75,&quot;top&quot;:104.75,&quot;width&quot;:833.05}"/>
</p:tagLst>
</file>

<file path=ppt/tags/tag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5_1"/>
  <p:tag name="KSO_WM_UNIT_ID" val="diagram20231067_3*m_h_a*1_5_1"/>
  <p:tag name="KSO_WM_TEMPLATE_CATEGORY" val="diagram"/>
  <p:tag name="KSO_WM_TEMPLATE_INDEX" val="20231067"/>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VALUE" val="13"/>
  <p:tag name="KSO_WM_DIAGRAM_MAX_ITEMCNT" val="5"/>
  <p:tag name="KSO_WM_DIAGRAM_MIN_ITEMCNT" val="3"/>
  <p:tag name="KSO_WM_DIAGRAM_VIRTUALLY_FRAME" val="{&quot;height&quot;:308.45001220703125,&quot;left&quot;:63.808731343427006,&quot;top&quot;:144.3695608256183,&quot;width&quot;:832.5411987304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UNIT_USESOURCEFORMAT_APPLY"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88904_3*q_h_i*1_5_3"/>
  <p:tag name="KSO_WM_TEMPLATE_CATEGORY" val="diagram"/>
  <p:tag name="KSO_WM_TEMPLATE_INDEX" val="2018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378.65,&quot;left&quot;:75.75,&quot;top&quot;:104.75,&quot;width&quot;:833.05}"/>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3*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378.65,&quot;left&quot;:75.75,&quot;top&quot;:104.75,&quot;width&quot;:833.05}"/>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3*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378.65,&quot;left&quot;:75.75,&quot;top&quot;:104.75,&quot;width&quot;:833.05}"/>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88904_3*q_h_i*1_3_3"/>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378.65,&quot;left&quot;:75.75,&quot;top&quot;:104.75,&quot;width&quot;:833.05}"/>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88904_3*q_h_i*1_4_3"/>
  <p:tag name="KSO_WM_TEMPLATE_CATEGORY" val="diagram"/>
  <p:tag name="KSO_WM_TEMPLATE_INDEX" val="2018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378.65,&quot;left&quot;:75.75,&quot;top&quot;:104.75,&quot;width&quot;:833.05}"/>
</p:tagLst>
</file>

<file path=ppt/tags/tag16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3*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 name="KSO_WM_DIAGRAM_VIRTUALLY_FRAME" val="{&quot;height&quot;:378.65,&quot;left&quot;:75.75,&quot;top&quot;:104.75,&quot;width&quot;:833.05}"/>
</p:tagLst>
</file>

<file path=ppt/tags/tag166.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3*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 name="KSO_WM_DIAGRAM_VIRTUALLY_FRAME" val="{&quot;height&quot;:378.65,&quot;left&quot;:75.75,&quot;top&quot;:104.75,&quot;width&quot;:833.05}"/>
</p:tagLst>
</file>

<file path=ppt/tags/tag16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3*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 name="KSO_WM_DIAGRAM_VIRTUALLY_FRAME" val="{&quot;height&quot;:378.65,&quot;left&quot;:75.75,&quot;top&quot;:104.75,&quot;width&quot;:833.05}"/>
</p:tagLst>
</file>

<file path=ppt/tags/tag16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3*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 name="KSO_WM_DIAGRAM_VIRTUALLY_FRAME" val="{&quot;height&quot;:378.65,&quot;left&quot;:75.75,&quot;top&quot;:104.75,&quot;width&quot;:833.05}"/>
</p:tagLst>
</file>

<file path=ppt/tags/tag16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3*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 name="KSO_WM_DIAGRAM_VIRTUALLY_FRAME" val="{&quot;height&quot;:378.65,&quot;left&quot;:75.75,&quot;top&quot;:104.75,&quot;width&quot;:833.0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7_3*m_h_i*1_2_1"/>
  <p:tag name="KSO_WM_TEMPLATE_CATEGORY" val="diagram"/>
  <p:tag name="KSO_WM_TEMPLATE_INDEX" val="20231067"/>
  <p:tag name="KSO_WM_UNIT_LAYERLEVEL" val="1_1_1"/>
  <p:tag name="KSO_WM_TAG_VERSION" val="3.0"/>
  <p:tag name="KSO_WM_BEAUTIFY_FLAG" val="#wm#"/>
  <p:tag name="KSO_WM_DIAGRAM_VERSION" val="3"/>
  <p:tag name="KSO_WM_DIAGRAM_COLOR_TRICK" val="4"/>
  <p:tag name="KSO_WM_DIAGRAM_COLOR_TEXT_CAN_REMOVE" val="n"/>
  <p:tag name="KSO_WM_UNIT_TYPE" val="m_h_i"/>
  <p:tag name="KSO_WM_UNIT_INDEX" val="1_2_1"/>
  <p:tag name="KSO_WM_UNIT_SUBTYPE" val="d"/>
  <p:tag name="KSO_WM_DIAGRAM_MAX_ITEMCNT" val="5"/>
  <p:tag name="KSO_WM_DIAGRAM_MIN_ITEMCNT" val="3"/>
  <p:tag name="KSO_WM_DIAGRAM_VIRTUALLY_FRAME" val="{&quot;height&quot;:308.45001220703125,&quot;left&quot;:63.808731343427006,&quot;top&quot;:144.3695608256183,&quot;width&quot;:832.5411987304688}"/>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6"/>
  <p:tag name="KSO_WM_UNIT_USESOURCEFORMAT_APPLY" val="1"/>
</p:tagLst>
</file>

<file path=ppt/tags/tag170.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3*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DIAGRAM_VIRTUALLY_FRAME" val="{&quot;height&quot;:378.65,&quot;left&quot;:75.75,&quot;top&quot;:104.75,&quot;width&quot;:833.05}"/>
</p:tagLst>
</file>

<file path=ppt/tags/tag171.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3*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 name="KSO_WM_DIAGRAM_VIRTUALLY_FRAME" val="{&quot;height&quot;:378.65,&quot;left&quot;:75.75,&quot;top&quot;:104.75,&quot;width&quot;:833.05}"/>
</p:tagLst>
</file>

<file path=ppt/tags/tag172.xml><?xml version="1.0" encoding="utf-8"?>
<p:tagLst xmlns:p="http://schemas.openxmlformats.org/presentationml/2006/main">
  <p:tag name="KSO_WM_TEMPLATE_CATEGORY" val="diagram"/>
  <p:tag name="KSO_WM_TEMPLATE_INDEX" val="20188904"/>
  <p:tag name="KSO_WM_UNIT_TYPE" val="q_h_a"/>
  <p:tag name="KSO_WM_UNIT_INDEX" val="1_5_1"/>
  <p:tag name="KSO_WM_UNIT_ID" val="diagram20188904_3*q_h_a*1_5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 name="KSO_WM_DIAGRAM_VIRTUALLY_FRAME" val="{&quot;height&quot;:378.65,&quot;left&quot;:75.75,&quot;top&quot;:104.75,&quot;width&quot;:833.05}"/>
</p:tagLst>
</file>

<file path=ppt/tags/tag173.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3*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DIAGRAM_VIRTUALLY_FRAME" val="{&quot;height&quot;:378.65,&quot;left&quot;:75.75,&quot;top&quot;:104.75,&quot;width&quot;:833.05}"/>
</p:tagLst>
</file>

<file path=ppt/tags/tag174.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3*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DIAGRAM_VIRTUALLY_FRAME" val="{&quot;height&quot;:378.65,&quot;left&quot;:75.75,&quot;top&quot;:104.75,&quot;width&quot;:833.05}"/>
</p:tagLst>
</file>

<file path=ppt/tags/tag1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8_3*l_h_f*1_1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1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5,&quot;pos&quot;:1,&quot;transparency&quot;:0},{&quot;brightness&quot;:0.20000000298023224,&quot;colorType&quot;:1,&quot;foreColorIndex&quot;:5,&quot;pos&quot;:0.23000000417232513,&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1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5,&quot;pos&quot;:0.699999988079071,&quot;transparency&quot;:0},{&quot;brightness&quot;:0.800000011920929,&quot;colorType&quot;:1,&quot;foreColorIndex&quot;:5,&quot;pos&quot;:0,&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2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6,&quot;pos&quot;:1,&quot;transparency&quot;:0},{&quot;brightness&quot;:0.20000000298023224,&quot;colorType&quot;:1,&quot;foreColorIndex&quot;:6,&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2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6,&quot;pos&quot;:0.699999988079071,&quot;transparency&quot;:0},{&quot;brightness&quot;:0.800000011920929,&quot;colorType&quot;:1,&quot;foreColorIndex&quot;:5,&quot;pos&quot;:0,&quot;transparency&quot;:0},{&quot;brightness&quot;:0,&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7_3*m_h_i*1_3_1"/>
  <p:tag name="KSO_WM_TEMPLATE_CATEGORY" val="diagram"/>
  <p:tag name="KSO_WM_TEMPLATE_INDEX" val="20231067"/>
  <p:tag name="KSO_WM_UNIT_LAYERLEVEL" val="1_1_1"/>
  <p:tag name="KSO_WM_TAG_VERSION" val="3.0"/>
  <p:tag name="KSO_WM_BEAUTIFY_FLAG" val="#wm#"/>
  <p:tag name="KSO_WM_DIAGRAM_VERSION" val="3"/>
  <p:tag name="KSO_WM_DIAGRAM_COLOR_TRICK" val="4"/>
  <p:tag name="KSO_WM_DIAGRAM_COLOR_TEXT_CAN_REMOVE" val="n"/>
  <p:tag name="KSO_WM_UNIT_TYPE" val="m_h_i"/>
  <p:tag name="KSO_WM_UNIT_INDEX" val="1_3_1"/>
  <p:tag name="KSO_WM_UNIT_SUBTYPE" val="d"/>
  <p:tag name="KSO_WM_DIAGRAM_MAX_ITEMCNT" val="5"/>
  <p:tag name="KSO_WM_DIAGRAM_MIN_ITEMCNT" val="3"/>
  <p:tag name="KSO_WM_DIAGRAM_VIRTUALLY_FRAME" val="{&quot;height&quot;:308.45001220703125,&quot;left&quot;:63.808731343427006,&quot;top&quot;:144.3695608256183,&quot;width&quot;:832.5411987304688}"/>
  <p:tag name="KSO_WM_DIAGRAM_COLOR_MATCH_VALUE" val="{&quot;shape&quot;:{&quot;fill&quot;:{&quot;gradient&quot;:[{&quot;brightness&quot;:0.4000000059604645,&quot;colorType&quot;:1,&quot;foreColorIndex&quot;:7,&quot;pos&quot;:0.8999999761581421,&quot;transparency&quot;:0},{&quot;brightness&quot;:0,&quot;colorType&quot;:1,&quot;foreColorIndex&quot;:7,&quot;pos&quot;:0.3700000047683716,&quot;transparency&quot;:0}],&quot;type&quot;:3},&quot;glow&quot;:{&quot;colorType&quot;:0},&quot;line&quot;:{&quot;type&quot;:0},&quot;shadow&quot;:{&quot;brightness&quot;:0,&quot;colorType&quot;:1,&quot;foreColorIndex&quot;:7,&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7"/>
  <p:tag name="KSO_WM_UNIT_USESOURCEFORMAT_APPLY"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3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7,&quot;pos&quot;:1,&quot;transparency&quot;:0},{&quot;brightness&quot;:0.20000000298023224,&quot;colorType&quot;:1,&quot;foreColorIndex&quot;:7,&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3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7,&quot;pos&quot;:0.699999988079071,&quot;transparency&quot;:0},{&quot;brightness&quot;:0.800000011920929,&quot;colorType&quot;:1,&quot;foreColorIndex&quot;:5,&quot;pos&quot;:0,&quot;transparency&quot;:0},{&quot;brightness&quot;:0,&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4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8,&quot;pos&quot;:1,&quot;transparency&quot;:0},{&quot;brightness&quot;:0.20000000298023224,&quot;colorType&quot;:1,&quot;foreColorIndex&quot;:8,&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4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8,&quot;pos&quot;:0.699999988079071,&quot;transparency&quot;:0},{&quot;brightness&quot;:0.800000011920929,&quot;colorType&quot;:1,&quot;foreColorIndex&quot;:5,&quot;pos&quot;:0,&quot;transparency&quot;:0},{&quot;brightness&quot;:0,&quot;colorType&quot;:1,&quot;foreColorIndex&quot;:8,&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8_3*l_h_f*1_2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8_3*l_h_f*1_3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28_3*l_h_f*1_4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1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2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2_3"/>
  <p:tag name="KSO_WM_UNIT_VALUE" val="120*124"/>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TYPE" val="1"/>
  <p:tag name="KSO_WM_UNIT_USESOURCEFORMAT_APPLY" val="1"/>
</p:tagLst>
</file>

<file path=ppt/tags/tag188.xml><?xml version="1.0" encoding="utf-8"?>
<p:tagLst xmlns:p="http://schemas.openxmlformats.org/presentationml/2006/main">
  <p:tag name="KSO_WM_DIAGRAM_VERSION" val="3"/>
  <p:tag name="KSO_WM_DIAGRAM_COLOR_TRICK" val="4"/>
  <p:tag name="KSO_WM_DIAGRAM_COLOR_TEXT_CAN_REMOVE" val="n"/>
  <p:tag name="KSO_WM_UNIT_VALUE" val="115*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8_3*l_h_x*1_1_1"/>
  <p:tag name="KSO_WM_TEMPLATE_CATEGORY" val="diagram"/>
  <p:tag name="KSO_WM_TEMPLATE_INDEX" val="20230928"/>
  <p:tag name="KSO_WM_UNIT_LAYERLEVEL" val="1_1_1"/>
  <p:tag name="KSO_WM_TAG_VERSION" val="3.0"/>
  <p:tag name="KSO_WM_BEAUTIFY_FLAG" val="#wm#"/>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1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3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3_3"/>
  <p:tag name="KSO_WM_UNIT_VALUE" val="113*113"/>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7_3*m_h_i*1_4_1"/>
  <p:tag name="KSO_WM_TEMPLATE_CATEGORY" val="diagram"/>
  <p:tag name="KSO_WM_TEMPLATE_INDEX" val="20231067"/>
  <p:tag name="KSO_WM_UNIT_LAYERLEVEL" val="1_1_1"/>
  <p:tag name="KSO_WM_TAG_VERSION" val="3.0"/>
  <p:tag name="KSO_WM_BEAUTIFY_FLAG" val="#wm#"/>
  <p:tag name="KSO_WM_DIAGRAM_VERSION" val="3"/>
  <p:tag name="KSO_WM_DIAGRAM_COLOR_TRICK" val="4"/>
  <p:tag name="KSO_WM_DIAGRAM_COLOR_TEXT_CAN_REMOVE" val="n"/>
  <p:tag name="KSO_WM_UNIT_TYPE" val="m_h_i"/>
  <p:tag name="KSO_WM_UNIT_INDEX" val="1_4_1"/>
  <p:tag name="KSO_WM_UNIT_SUBTYPE" val="d"/>
  <p:tag name="KSO_WM_DIAGRAM_MAX_ITEMCNT" val="5"/>
  <p:tag name="KSO_WM_DIAGRAM_MIN_ITEMCNT" val="3"/>
  <p:tag name="KSO_WM_DIAGRAM_VIRTUALLY_FRAME" val="{&quot;height&quot;:308.45001220703125,&quot;left&quot;:63.808731343427006,&quot;top&quot;:144.3695608256183,&quot;width&quot;:832.5411987304688}"/>
  <p:tag name="KSO_WM_DIAGRAM_COLOR_MATCH_VALUE" val="{&quot;shape&quot;:{&quot;fill&quot;:{&quot;gradient&quot;:[{&quot;brightness&quot;:0.4000000059604645,&quot;colorType&quot;:1,&quot;foreColorIndex&quot;:8,&quot;pos&quot;:0.25,&quot;transparency&quot;:0},{&quot;brightness&quot;:0,&quot;colorType&quot;:1,&quot;foreColorIndex&quot;:8,&quot;pos&quot;:1,&quot;transparency&quot;:0}],&quot;type&quot;:3},&quot;glow&quot;:{&quot;colorType&quot;:0},&quot;line&quot;:{&quot;type&quot;:0},&quot;shadow&quot;:{&quot;brightness&quot;:0,&quot;colorType&quot;:1,&quot;foreColorIndex&quot;:8,&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8"/>
  <p:tag name="KSO_WM_UNIT_USESOURCEFORMAT_APPLY" val="1"/>
</p:tagLst>
</file>

<file path=ppt/tags/tag1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4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4_3"/>
  <p:tag name="KSO_WM_UNIT_VALUE" val="95*109"/>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8,&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8"/>
  <p:tag name="KSO_WM_UNIT_FILL_TYPE" val="1"/>
  <p:tag name="KSO_WM_UNIT_USESOURCEFORMAT_APPLY" val="1"/>
</p:tagLst>
</file>

<file path=ppt/tags/tag191.xml><?xml version="1.0" encoding="utf-8"?>
<p:tagLst xmlns:p="http://schemas.openxmlformats.org/presentationml/2006/main">
  <p:tag name="KSO_WM_SLIDE_ID" val="diagram20230928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0928"/>
  <p:tag name="KSO_WM_SLIDE_TYPE" val="text"/>
  <p:tag name="KSO_WM_SLIDE_SUBTYPE" val="diag"/>
  <p:tag name="KSO_WM_SLIDE_SIZE" val="829*267.9"/>
  <p:tag name="KSO_WM_SLIDE_POSITION" val="66.95*170.75"/>
  <p:tag name="KSO_WM_SLIDE_LAYOUT" val="a_l"/>
  <p:tag name="KSO_WM_SLIDE_LAYOUT_CNT" val="1_1"/>
  <p:tag name="KSO_WM_SPECIAL_SOURCE" val="bdnull"/>
  <p:tag name="KSO_WM_DIAGRAM_GROUP_CODE" val="l1-1"/>
  <p:tag name="KSO_WM_SLIDE_DIAGTYPE" val="l"/>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5"/>
  <p:tag name="KSO_WM_UNIT_ID" val="diagram20188636_1*i*5"/>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DIAGRAM_VIRTUALLY_FRAME" val="{&quot;height&quot;:211.85015748031498,&quot;left&quot;:47.83881889763779,&quot;top&quot;:168.9136220472441,&quot;width&quot;:838}"/>
</p:tagLst>
</file>

<file path=ppt/tags/tag193.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8636_1*r_t*1_1"/>
  <p:tag name="KSO_WM_TEMPLATE_CATEGORY" val="diagram"/>
  <p:tag name="KSO_WM_TEMPLATE_INDEX" val="20188636"/>
  <p:tag name="KSO_WM_UNIT_LAYERLEVEL" val="1_1"/>
  <p:tag name="KSO_WM_TAG_VERSION" val="1.0"/>
  <p:tag name="KSO_WM_UNIT_DIAGRAM_CONTRAST_TITLE_CNT" val="2"/>
  <p:tag name="KSO_WM_UNIT_DIAGRAM_DIMENSION_TITLE_CNT" val="1"/>
  <p:tag name="KSO_WM_UNIT_PRESET_TEXT" val="单击此处添加标题"/>
  <p:tag name="KSO_WM_UNIT_TEXT_FILL_FORE_SCHEMECOLOR_INDEX" val="6"/>
  <p:tag name="KSO_WM_UNIT_TEXT_FILL_TYPE" val="1"/>
  <p:tag name="KSO_WM_DIAGRAM_VIRTUALLY_FRAME" val="{&quot;height&quot;:211.85015748031498,&quot;left&quot;:47.83881889763779,&quot;top&quot;:168.9136220472441,&quot;width&quot;:838}"/>
</p:tagLst>
</file>

<file path=ppt/tags/tag194.xml><?xml version="1.0" encoding="utf-8"?>
<p:tagLst xmlns:p="http://schemas.openxmlformats.org/presentationml/2006/main">
  <p:tag name="KSO_WM_UNIT_NOCLEAR" val="0"/>
  <p:tag name="KSO_WM_UNIT_SHOW_EDIT_AREA_INDICATION" val="0"/>
  <p:tag name="KSO_WM_UNIT_VALUE" val="3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636_1*r_v*1_1"/>
  <p:tag name="KSO_WM_TEMPLATE_CATEGORY" val="diagram"/>
  <p:tag name="KSO_WM_TEMPLATE_INDEX" val="20188636"/>
  <p:tag name="KSO_WM_UNIT_LAYERLEVEL" val="1_1"/>
  <p:tag name="KSO_WM_TAG_VERSION" val="1.0"/>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DIAGRAM_VIRTUALLY_FRAME" val="{&quot;height&quot;:211.85015748031498,&quot;left&quot;:47.83881889763779,&quot;top&quot;:168.9136220472441,&quot;width&quot;:838}"/>
</p:tagLst>
</file>

<file path=ppt/tags/tag195.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8636_1*r_t*1_1"/>
  <p:tag name="KSO_WM_TEMPLATE_CATEGORY" val="diagram"/>
  <p:tag name="KSO_WM_TEMPLATE_INDEX" val="20188636"/>
  <p:tag name="KSO_WM_UNIT_LAYERLEVEL" val="1_1"/>
  <p:tag name="KSO_WM_TAG_VERSION" val="1.0"/>
  <p:tag name="KSO_WM_UNIT_DIAGRAM_CONTRAST_TITLE_CNT" val="2"/>
  <p:tag name="KSO_WM_UNIT_DIAGRAM_DIMENSION_TITLE_CNT" val="1"/>
  <p:tag name="KSO_WM_UNIT_PRESET_TEXT" val="单击此处添加标题"/>
  <p:tag name="KSO_WM_UNIT_TEXT_FILL_FORE_SCHEMECOLOR_INDEX" val="6"/>
  <p:tag name="KSO_WM_UNIT_TEXT_FILL_TYPE" val="1"/>
  <p:tag name="KSO_WM_DIAGRAM_VIRTUALLY_FRAME" val="{&quot;height&quot;:211.85015748031498,&quot;left&quot;:47.83881889763779,&quot;top&quot;:168.9136220472441,&quot;width&quot;:838}"/>
</p:tagLst>
</file>

<file path=ppt/tags/tag196.xml><?xml version="1.0" encoding="utf-8"?>
<p:tagLst xmlns:p="http://schemas.openxmlformats.org/presentationml/2006/main">
  <p:tag name="KSO_WM_DIAGRAM_VIRTUALLY_FRAME" val="{&quot;height&quot;:213.75,&quot;left&quot;:93.51377952755905,&quot;top&quot;:120.62519685039369,&quot;width&quot;:208.24999999999994}"/>
</p:tagLst>
</file>

<file path=ppt/tags/tag197.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198.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199.xml><?xml version="1.0" encoding="utf-8"?>
<p:tagLst xmlns:p="http://schemas.openxmlformats.org/presentationml/2006/main">
  <p:tag name="KSO_WM_DIAGRAM_VIRTUALLY_FRAME" val="{&quot;height&quot;:213.75,&quot;left&quot;:93.51377952755905,&quot;top&quot;:120.62519685039369,&quot;width&quot;:208.24999999999994}"/>
</p:tagLst>
</file>

<file path=ppt/tags/tag2.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98_3*l_h_f*1_1_1"/>
  <p:tag name="KSO_WM_TEMPLATE_CATEGORY" val="diagram"/>
  <p:tag name="KSO_WM_TEMPLATE_INDEX" val="20231298"/>
  <p:tag name="KSO_WM_UNIT_LAYERLEVEL" val="1_1_1"/>
  <p:tag name="KSO_WM_TAG_VERSION" val="3.0"/>
  <p:tag name="KSO_WM_UNIT_PRESET_TEXT" val="单击此处输入你的正文，文字是您思想的提炼，为了最终演示发布的良好效果"/>
  <p:tag name="KSO_WM_UNIT_FILL_TYPE" val="1"/>
  <p:tag name="KSO_WM_UNIT_FILL_FORE_SCHEMECOLOR_INDEX" val="5"/>
  <p:tag name="KSO_WM_UNIT_FILL_FORE_SCHEMECOLOR_INDEX_BRIGHTNESS" val="0"/>
  <p:tag name="KSO_WM_UNIT_TEXT_TYPE" val="1"/>
  <p:tag name="KSO_WM_UNIT_USESOURCEFORMAT_APPLY"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7_3*m_h_i*1_1_1"/>
  <p:tag name="KSO_WM_TEMPLATE_CATEGORY" val="diagram"/>
  <p:tag name="KSO_WM_TEMPLATE_INDEX" val="20231067"/>
  <p:tag name="KSO_WM_UNIT_LAYERLEVEL" val="1_1_1"/>
  <p:tag name="KSO_WM_TAG_VERSION" val="3.0"/>
  <p:tag name="KSO_WM_BEAUTIFY_FLAG" val="#wm#"/>
  <p:tag name="KSO_WM_DIAGRAM_VERSION" val="3"/>
  <p:tag name="KSO_WM_DIAGRAM_COLOR_TRICK" val="4"/>
  <p:tag name="KSO_WM_DIAGRAM_COLOR_TEXT_CAN_REMOVE" val="n"/>
  <p:tag name="KSO_WM_UNIT_TYPE" val="m_h_i"/>
  <p:tag name="KSO_WM_UNIT_INDEX" val="1_1_1"/>
  <p:tag name="KSO_WM_UNIT_SUBTYPE" val="d"/>
  <p:tag name="KSO_WM_DIAGRAM_MAX_ITEMCNT" val="5"/>
  <p:tag name="KSO_WM_DIAGRAM_MIN_ITEMCNT" val="3"/>
  <p:tag name="KSO_WM_DIAGRAM_VIRTUALLY_FRAME" val="{&quot;height&quot;:308.45001220703125,&quot;left&quot;:63.808731343427006,&quot;top&quot;:144.3695608256183,&quot;width&quot;:832.5411987304688}"/>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5"/>
  <p:tag name="KSO_WM_UNIT_USESOURCEFORMAT_APPLY" val="1"/>
</p:tagLst>
</file>

<file path=ppt/tags/tag200.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01.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02.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03.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04.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05.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06.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07.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08.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09.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298_5*a*1"/>
  <p:tag name="KSO_WM_TEMPLATE_CATEGORY" val="diagram"/>
  <p:tag name="KSO_WM_TEMPLATE_INDEX" val="20231298"/>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10.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11.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12.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13.xml><?xml version="1.0" encoding="utf-8"?>
<p:tagLst xmlns:p="http://schemas.openxmlformats.org/presentationml/2006/main">
  <p:tag name="KSO_WM_DIAGRAM_VIRTUALLY_FRAME" val="{&quot;height&quot;:389.0248031496063,&quot;left&quot;:93.51377952755905,&quot;top&quot;:120.62519685039369,&quot;width&quot;:782.4362204724409}"/>
</p:tagLst>
</file>

<file path=ppt/tags/tag214.xml><?xml version="1.0" encoding="utf-8"?>
<p:tagLst xmlns:p="http://schemas.openxmlformats.org/presentationml/2006/main">
  <p:tag name="KSO_WM_DIAGRAM_VIRTUALLY_FRAME" val="{&quot;height&quot;:374.6248031496063,&quot;left&quot;:93.51377952755905,&quot;top&quot;:120.62519685039369,&quot;width&quot;:782.4362204724409}"/>
</p:tagLst>
</file>

<file path=ppt/tags/tag215.xml><?xml version="1.0" encoding="utf-8"?>
<p:tagLst xmlns:p="http://schemas.openxmlformats.org/presentationml/2006/main">
  <p:tag name="KSO_WM_SLIDE_ID" val="diagram20231799_2"/>
  <p:tag name="KSO_WM_TEMPLATE_SUBCATEGORY" val="0"/>
  <p:tag name="KSO_WM_TEMPLATE_MASTER_TYPE" val="0"/>
  <p:tag name="KSO_WM_TEMPLATE_COLOR_TYPE" val="0"/>
  <p:tag name="KSO_WM_SLIDE_ITEM_CNT" val="3"/>
  <p:tag name="KSO_WM_SLIDE_INDEX" val="2"/>
  <p:tag name="KSO_WM_DIAGRAM_GROUP_CODE" val="l1-1"/>
  <p:tag name="KSO_WM_SLIDE_DIAGTYPE" val="l"/>
  <p:tag name="KSO_WM_TAG_VERSION" val="3.0"/>
  <p:tag name="KSO_WM_BEAUTIFY_FLAG" val="#wm#"/>
  <p:tag name="KSO_WM_TEMPLATE_CATEGORY" val="diagram"/>
  <p:tag name="KSO_WM_TEMPLATE_INDEX" val="20231799"/>
  <p:tag name="KSO_WM_SLIDE_LAYOUT" val="a_l"/>
  <p:tag name="KSO_WM_SLIDE_LAYOUT_CNT" val="1_1"/>
  <p:tag name="KSO_WM_SLIDE_TYPE" val="text"/>
  <p:tag name="KSO_WM_SLIDE_SUBTYPE" val="diag"/>
  <p:tag name="KSO_WM_SLIDE_SIZE" val="850.4*374.662"/>
  <p:tag name="KSO_WM_SLIDE_POSITION" val="54.8001*110.838"/>
  <p:tag name="KSO_WM_SPECIAL_SOURCE" val="bdnull"/>
</p:tagLst>
</file>

<file path=ppt/tags/tag216.xml><?xml version="1.0" encoding="utf-8"?>
<p:tagLst xmlns:p="http://schemas.openxmlformats.org/presentationml/2006/main">
  <p:tag name="KSO_WM_SLIDE_ID" val="diagram20231799_2"/>
  <p:tag name="KSO_WM_TEMPLATE_SUBCATEGORY" val="0"/>
  <p:tag name="KSO_WM_TEMPLATE_MASTER_TYPE" val="0"/>
  <p:tag name="KSO_WM_TEMPLATE_COLOR_TYPE" val="0"/>
  <p:tag name="KSO_WM_SLIDE_ITEM_CNT" val="3"/>
  <p:tag name="KSO_WM_SLIDE_INDEX" val="2"/>
  <p:tag name="KSO_WM_DIAGRAM_GROUP_CODE" val="l1-1"/>
  <p:tag name="KSO_WM_SLIDE_DIAGTYPE" val="l"/>
  <p:tag name="KSO_WM_TAG_VERSION" val="3.0"/>
  <p:tag name="KSO_WM_BEAUTIFY_FLAG" val="#wm#"/>
  <p:tag name="KSO_WM_TEMPLATE_CATEGORY" val="diagram"/>
  <p:tag name="KSO_WM_TEMPLATE_INDEX" val="20231799"/>
  <p:tag name="KSO_WM_SLIDE_LAYOUT" val="a_l"/>
  <p:tag name="KSO_WM_SLIDE_LAYOUT_CNT" val="1_1"/>
  <p:tag name="KSO_WM_SLIDE_TYPE" val="text"/>
  <p:tag name="KSO_WM_SLIDE_SUBTYPE" val="diag"/>
  <p:tag name="KSO_WM_SLIDE_SIZE" val="850.4*374.662"/>
  <p:tag name="KSO_WM_SLIDE_POSITION" val="54.8001*110.838"/>
  <p:tag name="KSO_WM_SPECIAL_SOURCE" val="bdnull"/>
</p:tagLst>
</file>

<file path=ppt/tags/tag217.xml><?xml version="1.0" encoding="utf-8"?>
<p:tagLst xmlns:p="http://schemas.openxmlformats.org/presentationml/2006/main">
  <p:tag name="KSO_WM_MEDIACOVER_FLAG" val="1"/>
  <p:tag name="KSO_WM_UNIT_MEDIACOVER_BTN_STATE" val="1"/>
  <p:tag name="KSO_WM_UNIT_MEDIACOVER_BTNRECT" val="0*0*0*0"/>
</p:tagLst>
</file>

<file path=ppt/tags/tag21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
  <p:tag name="KSO_WM_UNIT_ID" val="diagram160330_5*m_i*1_1"/>
  <p:tag name="KSO_WM_UNIT_CLEAR" val="1"/>
  <p:tag name="KSO_WM_UNIT_LAYERLEVEL" val="1_1"/>
  <p:tag name="KSO_WM_DIAGRAM_GROUP_CODE" val="m1-1"/>
  <p:tag name="KSO_WM_UNIT_TEXT_FILL_FORE_SCHEMECOLOR_INDEX" val="2"/>
  <p:tag name="KSO_WM_UNIT_TEXT_FILL_TYPE" val="1"/>
  <p:tag name="KSO_WM_DIAGRAM_VIRTUALLY_FRAME" val="{&quot;height&quot;:369.0227559055117,&quot;left&quot;:125.12133858267717,&quot;top&quot;:101.0048031496063,&quot;width&quot;:756.1331496062992}"/>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4"/>
  <p:tag name="KSO_WM_UNIT_ID" val="diagram160330_5*m_i*1_4"/>
  <p:tag name="KSO_WM_UNIT_CLEAR" val="1"/>
  <p:tag name="KSO_WM_UNIT_LAYERLEVEL" val="1_1"/>
  <p:tag name="KSO_WM_DIAGRAM_GROUP_CODE" val="m1-1"/>
  <p:tag name="KSO_WM_UNIT_TEXT_FILL_FORE_SCHEMECOLOR_INDEX" val="2"/>
  <p:tag name="KSO_WM_UNIT_TEXT_FILL_TYPE" val="1"/>
  <p:tag name="KSO_WM_DIAGRAM_VIRTUALLY_FRAME" val="{&quot;height&quot;:369.0227559055117,&quot;left&quot;:125.12133858267717,&quot;top&quot;:101.0048031496063,&quot;width&quot;:756.1331496062992}"/>
</p:tagLst>
</file>

<file path=ppt/tags/tag22.xml><?xml version="1.0" encoding="utf-8"?>
<p:tagLst xmlns:p="http://schemas.openxmlformats.org/presentationml/2006/main">
  <p:tag name="KSO_WM_SLIDE_ID" val="diagram20231067_3"/>
  <p:tag name="KSO_WM_TEMPLATE_SUBCATEGORY" val="0"/>
  <p:tag name="KSO_WM_TEMPLATE_MASTER_TYPE" val="0"/>
  <p:tag name="KSO_WM_TEMPLATE_COLOR_TYPE" val="0"/>
  <p:tag name="KSO_WM_SLIDE_ITEM_CNT" val="5"/>
  <p:tag name="KSO_WM_SLIDE_INDEX" val="3"/>
  <p:tag name="KSO_WM_TAG_VERSION" val="3.0"/>
  <p:tag name="KSO_WM_BEAUTIFY_FLAG" val="#wm#"/>
  <p:tag name="KSO_WM_TEMPLATE_CATEGORY" val="diagram"/>
  <p:tag name="KSO_WM_TEMPLATE_INDEX" val="20231067"/>
  <p:tag name="KSO_WM_SLIDE_TYPE" val="text"/>
  <p:tag name="KSO_WM_SLIDE_SUBTYPE" val="diag"/>
  <p:tag name="KSO_WM_SLIDE_SIZE" val="832.541*305.611"/>
  <p:tag name="KSO_WM_SLIDE_POSITION" val="63.8087*145.789"/>
  <p:tag name="KSO_WM_SLIDE_LAYOUT" val="a_m"/>
  <p:tag name="KSO_WM_SLIDE_LAYOUT_CNT" val="1_1"/>
  <p:tag name="KSO_WM_SPECIAL_SOURCE" val="bdnull"/>
  <p:tag name="KSO_WM_DIAGRAM_GROUP_CODE" val="m1-1"/>
  <p:tag name="KSO_WM_SLIDE_DIAGTYPE" val="m"/>
  <p:tag name="resource_record_key" val="{&quot;13&quot;:[4364952],&quot;65&quot;:[20231067]}"/>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5"/>
  <p:tag name="KSO_WM_UNIT_ID" val="diagram160330_5*m_i*1_5"/>
  <p:tag name="KSO_WM_UNIT_CLEAR" val="1"/>
  <p:tag name="KSO_WM_UNIT_LAYERLEVEL" val="1_1"/>
  <p:tag name="KSO_WM_DIAGRAM_GROUP_CODE" val="m1-1"/>
  <p:tag name="KSO_WM_UNIT_TEXT_FILL_FORE_SCHEMECOLOR_INDEX" val="2"/>
  <p:tag name="KSO_WM_UNIT_TEXT_FILL_TYPE" val="1"/>
  <p:tag name="KSO_WM_DIAGRAM_VIRTUALLY_FRAME" val="{&quot;height&quot;:369.0227559055117,&quot;left&quot;:125.12133858267717,&quot;top&quot;:101.0048031496063,&quot;width&quot;:756.1331496062992}"/>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6"/>
  <p:tag name="KSO_WM_UNIT_ID" val="diagram160330_5*m_i*1_6"/>
  <p:tag name="KSO_WM_UNIT_CLEAR" val="1"/>
  <p:tag name="KSO_WM_UNIT_LAYERLEVEL" val="1_1"/>
  <p:tag name="KSO_WM_DIAGRAM_GROUP_CODE" val="m1-1"/>
  <p:tag name="KSO_WM_UNIT_TEXT_FILL_FORE_SCHEMECOLOR_INDEX" val="2"/>
  <p:tag name="KSO_WM_UNIT_TEXT_FILL_TYPE" val="1"/>
  <p:tag name="KSO_WM_DIAGRAM_VIRTUALLY_FRAME" val="{&quot;height&quot;:369.0227559055117,&quot;left&quot;:125.12133858267717,&quot;top&quot;:101.0048031496063,&quot;width&quot;:756.1331496062992}"/>
</p:tagLst>
</file>

<file path=ppt/tags/tag222.xml><?xml version="1.0" encoding="utf-8"?>
<p:tagLst xmlns:p="http://schemas.openxmlformats.org/presentationml/2006/main">
  <p:tag name="KSO_WM_TAG_VERSION" val="1.0"/>
  <p:tag name="KSO_WM_BEAUTIFY_FLAG" val="#wm#"/>
  <p:tag name="KSO_WM_UNIT_TYPE" val="i"/>
  <p:tag name="KSO_WM_UNIT_ID" val="diagram160330_5*i*5"/>
  <p:tag name="KSO_WM_TEMPLATE_CATEGORY" val="diagram"/>
  <p:tag name="KSO_WM_TEMPLATE_INDEX" val="160330"/>
  <p:tag name="KSO_WM_UNIT_INDEX" val="5"/>
  <p:tag name="KSO_WM_DIAGRAM_VIRTUALLY_FRAME" val="{&quot;height&quot;:369.0227559055117,&quot;left&quot;:125.12133858267717,&quot;top&quot;:101.0048031496063,&quot;width&quot;:756.1331496062992}"/>
</p:tagLst>
</file>

<file path=ppt/tags/tag22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2"/>
  <p:tag name="KSO_WM_UNIT_ID" val="diagram160330_5*m_i*1_2"/>
  <p:tag name="KSO_WM_UNIT_CLEAR" val="1"/>
  <p:tag name="KSO_WM_UNIT_LAYERLEVEL" val="1_1"/>
  <p:tag name="KSO_WM_DIAGRAM_GROUP_CODE" val="m1-1"/>
  <p:tag name="KSO_WM_UNIT_TEXT_FILL_FORE_SCHEMECOLOR_INDEX" val="2"/>
  <p:tag name="KSO_WM_UNIT_TEXT_FILL_TYPE" val="1"/>
  <p:tag name="KSO_WM_DIAGRAM_VIRTUALLY_FRAME" val="{&quot;height&quot;:369.0227559055117,&quot;left&quot;:125.12133858267717,&quot;top&quot;:101.0048031496063,&quot;width&quot;:756.1331496062992}"/>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3"/>
  <p:tag name="KSO_WM_UNIT_ID" val="diagram160330_5*m_i*1_3"/>
  <p:tag name="KSO_WM_UNIT_CLEAR" val="1"/>
  <p:tag name="KSO_WM_UNIT_LAYERLEVEL" val="1_1"/>
  <p:tag name="KSO_WM_DIAGRAM_GROUP_CODE" val="m1-1"/>
  <p:tag name="KSO_WM_UNIT_FILL_FORE_SCHEMECOLOR_INDEX" val="9"/>
  <p:tag name="KSO_WM_UNIT_FILL_TYPE" val="1"/>
  <p:tag name="KSO_WM_UNIT_TEXT_FILL_FORE_SCHEMECOLOR_INDEX" val="14"/>
  <p:tag name="KSO_WM_UNIT_TEXT_FILL_TYPE" val="1"/>
  <p:tag name="KSO_WM_DIAGRAM_VIRTUALLY_FRAME" val="{&quot;height&quot;:369.0227559055117,&quot;left&quot;:125.12133858267717,&quot;top&quot;:101.0048031496063,&quot;width&quot;:756.1331496062992}"/>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5_1"/>
  <p:tag name="KSO_WM_UNIT_ID" val="diagram160330_5*m_h_a*1_5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9"/>
  <p:tag name="KSO_WM_UNIT_TEXT_FILL_TYPE" val="1"/>
  <p:tag name="KSO_WM_DIAGRAM_VIRTUALLY_FRAME" val="{&quot;height&quot;:369.0227559055117,&quot;left&quot;:125.12133858267717,&quot;top&quot;:101.0048031496063,&quot;width&quot;:756.1331496062992}"/>
</p:tagLst>
</file>

<file path=ppt/tags/tag226.xml><?xml version="1.0" encoding="utf-8"?>
<p:tagLst xmlns:p="http://schemas.openxmlformats.org/presentationml/2006/main">
  <p:tag name="KSO_WM_TAG_VERSION" val="1.0"/>
  <p:tag name="KSO_WM_BEAUTIFY_FLAG" val="#wm#"/>
  <p:tag name="KSO_WM_UNIT_TYPE" val="i"/>
  <p:tag name="KSO_WM_UNIT_ID" val="diagram160330_5*i*14"/>
  <p:tag name="KSO_WM_TEMPLATE_CATEGORY" val="diagram"/>
  <p:tag name="KSO_WM_TEMPLATE_INDEX" val="160330"/>
  <p:tag name="KSO_WM_UNIT_INDEX" val="14"/>
  <p:tag name="KSO_WM_DIAGRAM_VIRTUALLY_FRAME" val="{&quot;height&quot;:369.0227559055117,&quot;left&quot;:125.12133858267717,&quot;top&quot;:101.0048031496063,&quot;width&quot;:756.1331496062992}"/>
</p:tagLst>
</file>

<file path=ppt/tags/tag22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2_1"/>
  <p:tag name="KSO_WM_UNIT_ID" val="diagram160330_5*m_h_a*1_2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6"/>
  <p:tag name="KSO_WM_UNIT_TEXT_FILL_TYPE" val="1"/>
  <p:tag name="KSO_WM_DIAGRAM_VIRTUALLY_FRAME" val="{&quot;height&quot;:369.0227559055117,&quot;left&quot;:125.12133858267717,&quot;top&quot;:101.0048031496063,&quot;width&quot;:756.1331496062992}"/>
</p:tagLst>
</file>

<file path=ppt/tags/tag22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7"/>
  <p:tag name="KSO_WM_UNIT_ID" val="diagram160330_5*m_i*1_7"/>
  <p:tag name="KSO_WM_UNIT_CLEAR" val="1"/>
  <p:tag name="KSO_WM_UNIT_LAYERLEVEL" val="1_1"/>
  <p:tag name="KSO_WM_DIAGRAM_GROUP_CODE" val="m1-1"/>
  <p:tag name="KSO_WM_UNIT_TEXT_FILL_FORE_SCHEMECOLOR_INDEX" val="2"/>
  <p:tag name="KSO_WM_UNIT_TEXT_FILL_TYPE" val="1"/>
  <p:tag name="KSO_WM_DIAGRAM_VIRTUALLY_FRAME" val="{&quot;height&quot;:369.0227559055117,&quot;left&quot;:125.12133858267717,&quot;top&quot;:101.0048031496063,&quot;width&quot;:756.1331496062992}"/>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8"/>
  <p:tag name="KSO_WM_UNIT_ID" val="diagram160330_5*m_i*1_8"/>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DIAGRAM_VIRTUALLY_FRAME" val="{&quot;height&quot;:369.0227559055117,&quot;left&quot;:125.12133858267717,&quot;top&quot;:101.0048031496063,&quot;width&quot;:756.1331496062992}"/>
</p:tagLst>
</file>

<file path=ppt/tags/tag23.xml><?xml version="1.0" encoding="utf-8"?>
<p:tagLst xmlns:p="http://schemas.openxmlformats.org/presentationml/2006/main">
  <p:tag name="KSO_WM_MEDIACOVER_FLAG" val="1"/>
  <p:tag name="KSO_WM_UNIT_MEDIACOVER_BTN_STATE" val="1"/>
  <p:tag name="KSO_WM_UNIT_MEDIACOVER_BTNRECT" val="0*0*0*0"/>
</p:tagLst>
</file>

<file path=ppt/tags/tag230.xml><?xml version="1.0" encoding="utf-8"?>
<p:tagLst xmlns:p="http://schemas.openxmlformats.org/presentationml/2006/main">
  <p:tag name="KSO_WM_TAG_VERSION" val="1.0"/>
  <p:tag name="KSO_WM_BEAUTIFY_FLAG" val="#wm#"/>
  <p:tag name="KSO_WM_UNIT_TYPE" val="i"/>
  <p:tag name="KSO_WM_UNIT_ID" val="diagram160330_5*i*23"/>
  <p:tag name="KSO_WM_TEMPLATE_CATEGORY" val="diagram"/>
  <p:tag name="KSO_WM_TEMPLATE_INDEX" val="160330"/>
  <p:tag name="KSO_WM_UNIT_INDEX" val="23"/>
  <p:tag name="KSO_WM_DIAGRAM_VIRTUALLY_FRAME" val="{&quot;height&quot;:369.0227559055117,&quot;left&quot;:125.12133858267717,&quot;top&quot;:101.0048031496063,&quot;width&quot;:756.1331496062992}"/>
</p:tagLst>
</file>

<file path=ppt/tags/tag23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9"/>
  <p:tag name="KSO_WM_UNIT_ID" val="diagram160330_5*m_i*1_9"/>
  <p:tag name="KSO_WM_UNIT_CLEAR" val="1"/>
  <p:tag name="KSO_WM_UNIT_LAYERLEVEL" val="1_1"/>
  <p:tag name="KSO_WM_DIAGRAM_GROUP_CODE" val="m1-1"/>
  <p:tag name="KSO_WM_UNIT_TEXT_FILL_FORE_SCHEMECOLOR_INDEX" val="2"/>
  <p:tag name="KSO_WM_UNIT_TEXT_FILL_TYPE" val="1"/>
  <p:tag name="KSO_WM_DIAGRAM_VIRTUALLY_FRAME" val="{&quot;height&quot;:369.0227559055117,&quot;left&quot;:125.12133858267717,&quot;top&quot;:101.0048031496063,&quot;width&quot;:756.1331496062992}"/>
</p:tagLst>
</file>

<file path=ppt/tags/tag232.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0"/>
  <p:tag name="KSO_WM_UNIT_ID" val="diagram160330_5*m_i*1_10"/>
  <p:tag name="KSO_WM_UNIT_CLEAR" val="1"/>
  <p:tag name="KSO_WM_UNIT_LAYERLEVEL" val="1_1"/>
  <p:tag name="KSO_WM_DIAGRAM_GROUP_CODE" val="m1-1"/>
  <p:tag name="KSO_WM_UNIT_FILL_FORE_SCHEMECOLOR_INDEX" val="8"/>
  <p:tag name="KSO_WM_UNIT_FILL_TYPE" val="1"/>
  <p:tag name="KSO_WM_UNIT_TEXT_FILL_FORE_SCHEMECOLOR_INDEX" val="14"/>
  <p:tag name="KSO_WM_UNIT_TEXT_FILL_TYPE" val="1"/>
  <p:tag name="KSO_WM_DIAGRAM_VIRTUALLY_FRAME" val="{&quot;height&quot;:369.0227559055117,&quot;left&quot;:125.12133858267717,&quot;top&quot;:101.0048031496063,&quot;width&quot;:756.1331496062992}"/>
</p:tagLst>
</file>

<file path=ppt/tags/tag23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4_1"/>
  <p:tag name="KSO_WM_UNIT_ID" val="diagram160330_5*m_h_a*1_4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8"/>
  <p:tag name="KSO_WM_UNIT_TEXT_FILL_TYPE" val="1"/>
  <p:tag name="KSO_WM_DIAGRAM_VIRTUALLY_FRAME" val="{&quot;height&quot;:369.0227559055117,&quot;left&quot;:125.12133858267717,&quot;top&quot;:101.0048031496063,&quot;width&quot;:756.1331496062992}"/>
</p:tagLst>
</file>

<file path=ppt/tags/tag234.xml><?xml version="1.0" encoding="utf-8"?>
<p:tagLst xmlns:p="http://schemas.openxmlformats.org/presentationml/2006/main">
  <p:tag name="KSO_WM_TAG_VERSION" val="1.0"/>
  <p:tag name="KSO_WM_BEAUTIFY_FLAG" val="#wm#"/>
  <p:tag name="KSO_WM_UNIT_TYPE" val="i"/>
  <p:tag name="KSO_WM_UNIT_ID" val="diagram160330_5*i*32"/>
  <p:tag name="KSO_WM_TEMPLATE_CATEGORY" val="diagram"/>
  <p:tag name="KSO_WM_TEMPLATE_INDEX" val="160330"/>
  <p:tag name="KSO_WM_UNIT_INDEX" val="32"/>
  <p:tag name="KSO_WM_DIAGRAM_VIRTUALLY_FRAME" val="{&quot;height&quot;:369.0227559055117,&quot;left&quot;:125.12133858267717,&quot;top&quot;:101.0048031496063,&quot;width&quot;:756.1331496062992}"/>
</p:tagLst>
</file>

<file path=ppt/tags/tag23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1"/>
  <p:tag name="KSO_WM_UNIT_ID" val="diagram160330_5*m_i*1_11"/>
  <p:tag name="KSO_WM_UNIT_CLEAR" val="1"/>
  <p:tag name="KSO_WM_UNIT_LAYERLEVEL" val="1_1"/>
  <p:tag name="KSO_WM_DIAGRAM_GROUP_CODE" val="m1-1"/>
  <p:tag name="KSO_WM_UNIT_TEXT_FILL_FORE_SCHEMECOLOR_INDEX" val="2"/>
  <p:tag name="KSO_WM_UNIT_TEXT_FILL_TYPE" val="1"/>
  <p:tag name="KSO_WM_DIAGRAM_VIRTUALLY_FRAME" val="{&quot;height&quot;:369.0227559055117,&quot;left&quot;:125.12133858267717,&quot;top&quot;:101.0048031496063,&quot;width&quot;:756.1331496062992}"/>
</p:tagLst>
</file>

<file path=ppt/tags/tag23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2"/>
  <p:tag name="KSO_WM_UNIT_ID" val="diagram160330_5*m_i*1_1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DIAGRAM_VIRTUALLY_FRAME" val="{&quot;height&quot;:369.0227559055117,&quot;left&quot;:125.12133858267717,&quot;top&quot;:101.0048031496063,&quot;width&quot;:756.1331496062992}"/>
</p:tagLst>
</file>

<file path=ppt/tags/tag23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1_1"/>
  <p:tag name="KSO_WM_UNIT_ID" val="diagram160330_5*m_h_a*1_1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5"/>
  <p:tag name="KSO_WM_UNIT_TEXT_FILL_TYPE" val="1"/>
  <p:tag name="KSO_WM_DIAGRAM_VIRTUALLY_FRAME" val="{&quot;height&quot;:369.0227559055117,&quot;left&quot;:125.12133858267717,&quot;top&quot;:101.0048031496063,&quot;width&quot;:756.1331496062992}"/>
</p:tagLst>
</file>

<file path=ppt/tags/tag238.xml><?xml version="1.0" encoding="utf-8"?>
<p:tagLst xmlns:p="http://schemas.openxmlformats.org/presentationml/2006/main">
  <p:tag name="KSO_WM_TAG_VERSION" val="1.0"/>
  <p:tag name="KSO_WM_BEAUTIFY_FLAG" val="#wm#"/>
  <p:tag name="KSO_WM_UNIT_TYPE" val="i"/>
  <p:tag name="KSO_WM_UNIT_ID" val="diagram160330_5*i*41"/>
  <p:tag name="KSO_WM_TEMPLATE_CATEGORY" val="diagram"/>
  <p:tag name="KSO_WM_TEMPLATE_INDEX" val="160330"/>
  <p:tag name="KSO_WM_UNIT_INDEX" val="41"/>
  <p:tag name="KSO_WM_DIAGRAM_VIRTUALLY_FRAME" val="{&quot;height&quot;:369.0227559055117,&quot;left&quot;:125.12133858267717,&quot;top&quot;:101.0048031496063,&quot;width&quot;:756.1331496062992}"/>
</p:tagLst>
</file>

<file path=ppt/tags/tag23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3"/>
  <p:tag name="KSO_WM_UNIT_ID" val="diagram160330_5*m_i*1_13"/>
  <p:tag name="KSO_WM_UNIT_CLEAR" val="1"/>
  <p:tag name="KSO_WM_UNIT_LAYERLEVEL" val="1_1"/>
  <p:tag name="KSO_WM_DIAGRAM_GROUP_CODE" val="m1-1"/>
  <p:tag name="KSO_WM_UNIT_TEXT_FILL_FORE_SCHEMECOLOR_INDEX" val="2"/>
  <p:tag name="KSO_WM_UNIT_TEXT_FILL_TYPE" val="1"/>
  <p:tag name="KSO_WM_DIAGRAM_VIRTUALLY_FRAME" val="{&quot;height&quot;:369.0227559055117,&quot;left&quot;:125.12133858267717,&quot;top&quot;:101.0048031496063,&quot;width&quot;:756.1331496062992}"/>
</p:tagLst>
</file>

<file path=ppt/tags/tag24.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98_3*l_h_f*1_1_1"/>
  <p:tag name="KSO_WM_TEMPLATE_CATEGORY" val="diagram"/>
  <p:tag name="KSO_WM_TEMPLATE_INDEX" val="20231298"/>
  <p:tag name="KSO_WM_UNIT_LAYERLEVEL" val="1_1_1"/>
  <p:tag name="KSO_WM_TAG_VERSION" val="3.0"/>
  <p:tag name="KSO_WM_UNIT_PRESET_TEXT" val="单击此处输入你的正文，文字是您思想的提炼，为了最终演示发布的良好效果"/>
  <p:tag name="KSO_WM_UNIT_FILL_TYPE" val="1"/>
  <p:tag name="KSO_WM_UNIT_FILL_FORE_SCHEMECOLOR_INDEX" val="5"/>
  <p:tag name="KSO_WM_UNIT_FILL_FORE_SCHEMECOLOR_INDEX_BRIGHTNESS" val="0"/>
  <p:tag name="KSO_WM_UNIT_TEXT_TYPE" val="1"/>
  <p:tag name="KSO_WM_UNIT_USESOURCEFORMAT_APPLY" val="1"/>
</p:tagLst>
</file>

<file path=ppt/tags/tag24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4"/>
  <p:tag name="KSO_WM_UNIT_ID" val="diagram160330_5*m_i*1_14"/>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 name="KSO_WM_DIAGRAM_VIRTUALLY_FRAME" val="{&quot;height&quot;:369.0227559055117,&quot;left&quot;:125.12133858267717,&quot;top&quot;:101.0048031496063,&quot;width&quot;:756.1331496062992}"/>
</p:tagLst>
</file>

<file path=ppt/tags/tag24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3_1"/>
  <p:tag name="KSO_WM_UNIT_ID" val="diagram160330_5*m_h_a*1_3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7"/>
  <p:tag name="KSO_WM_UNIT_TEXT_FILL_TYPE" val="1"/>
  <p:tag name="KSO_WM_DIAGRAM_VIRTUALLY_FRAME" val="{&quot;height&quot;:369.0227559055117,&quot;left&quot;:125.12133858267717,&quot;top&quot;:101.0048031496063,&quot;width&quot;:756.133149606299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2*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4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2*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4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2*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98_3*l_h_f*1_2_1"/>
  <p:tag name="KSO_WM_TEMPLATE_CATEGORY" val="diagram"/>
  <p:tag name="KSO_WM_TEMPLATE_INDEX" val="20231298"/>
  <p:tag name="KSO_WM_UNIT_LAYERLEVEL" val="1_1_1"/>
  <p:tag name="KSO_WM_TAG_VERSION" val="3.0"/>
  <p:tag name="KSO_WM_UNIT_PRESET_TEXT" val="单击此处输入你的正文，文字是您思想的提炼，为了最终演示发布的良好效果"/>
  <p:tag name="KSO_WM_UNIT_FILL_TYPE" val="1"/>
  <p:tag name="KSO_WM_UNIT_FILL_FORE_SCHEMECOLOR_INDEX" val="6"/>
  <p:tag name="KSO_WM_UNIT_FILL_FORE_SCHEMECOLOR_INDEX_BRIGHTNESS" val="0"/>
  <p:tag name="KSO_WM_UNIT_TEXT_TYPE" val="1"/>
  <p:tag name="KSO_WM_UNIT_USESOURCEFORMAT_APPLY" val="1"/>
</p:tagLst>
</file>

<file path=ppt/tags/tag25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54.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DIAGRAM_VIRTUALLY_FRAME" val="{&quot;height&quot;:287.77066929133855,&quot;left&quot;:54.026614173228346,&quot;top&quot;:153.37933070866143,&quot;width&quot;:881.5733858267716}"/>
</p:tagLst>
</file>

<file path=ppt/tags/tag255.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DIAGRAM_VIRTUALLY_FRAME" val="{&quot;height&quot;:287.77066929133855,&quot;left&quot;:54.026614173228346,&quot;top&quot;:153.37933070866143,&quot;width&quot;:881.5733858267716}"/>
</p:tagLst>
</file>

<file path=ppt/tags/tag256.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DIAGRAM_VIRTUALLY_FRAME" val="{&quot;height&quot;:287.77066929133855,&quot;left&quot;:54.026614173228346,&quot;top&quot;:153.37933070866143,&quot;width&quot;:881.5733858267716}"/>
</p:tagLst>
</file>

<file path=ppt/tags/tag257.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287.77066929133855,&quot;left&quot;:54.026614173228346,&quot;top&quot;:153.37933070866143,&quot;width&quot;:881.5733858267716}"/>
</p:tagLst>
</file>

<file path=ppt/tags/tag258.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 name="KSO_WM_DIAGRAM_VIRTUALLY_FRAME" val="{&quot;height&quot;:287.77066929133855,&quot;left&quot;:54.026614173228346,&quot;top&quot;:153.37933070866143,&quot;width&quot;:881.5733858267716}"/>
</p:tagLst>
</file>

<file path=ppt/tags/tag259.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287.77066929133855,&quot;left&quot;:54.026614173228346,&quot;top&quot;:153.37933070866143,&quot;width&quot;:881.5733858267716}"/>
</p:tagLst>
</file>

<file path=ppt/tags/tag26.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98_3*l_h_f*1_3_1"/>
  <p:tag name="KSO_WM_TEMPLATE_CATEGORY" val="diagram"/>
  <p:tag name="KSO_WM_TEMPLATE_INDEX" val="20231298"/>
  <p:tag name="KSO_WM_UNIT_LAYERLEVEL" val="1_1_1"/>
  <p:tag name="KSO_WM_TAG_VERSION" val="3.0"/>
  <p:tag name="KSO_WM_UNIT_PRESET_TEXT" val="单击此处输入你的正文，文字是您思想的提炼，为了最终演示发布的良好效果"/>
  <p:tag name="KSO_WM_UNIT_FILL_TYPE" val="1"/>
  <p:tag name="KSO_WM_UNIT_FILL_FORE_SCHEMECOLOR_INDEX" val="5"/>
  <p:tag name="KSO_WM_UNIT_FILL_FORE_SCHEMECOLOR_INDEX_BRIGHTNESS" val="0"/>
  <p:tag name="KSO_WM_UNIT_TEXT_TYPE" val="1"/>
  <p:tag name="KSO_WM_UNIT_USESOURCEFORMAT_APPLY" val="1"/>
</p:tagLst>
</file>

<file path=ppt/tags/tag260.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 name="KSO_WM_DIAGRAM_VIRTUALLY_FRAME" val="{&quot;height&quot;:287.77066929133855,&quot;left&quot;:54.026614173228346,&quot;top&quot;:153.37933070866143,&quot;width&quot;:881.5733858267716}"/>
</p:tagLst>
</file>

<file path=ppt/tags/tag261.xml><?xml version="1.0" encoding="utf-8"?>
<p:tagLst xmlns:p="http://schemas.openxmlformats.org/presentationml/2006/main">
  <p:tag name="KSO_WM_TEMPLATE_CATEGORY" val="diagram"/>
  <p:tag name="KSO_WM_TEMPLATE_INDEX" val="20187697"/>
  <p:tag name="KSO_WM_UNIT_ID" val="diagram20187697_1*q_h_f*1_2_1"/>
  <p:tag name="KSO_WM_UNIT_LAYERLEVEL" val="1_1_1"/>
  <p:tag name="KSO_WM_UNIT_VALUE" val="16"/>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 name="KSO_WM_DIAGRAM_VIRTUALLY_FRAME" val="{&quot;height&quot;:287.77066929133855,&quot;left&quot;:54.026614173228346,&quot;top&quot;:153.37933070866143,&quot;width&quot;:881.5733858267716}"/>
</p:tagLst>
</file>

<file path=ppt/tags/tag2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8_3*l_h_f*1_1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1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5,&quot;pos&quot;:1,&quot;transparency&quot;:0},{&quot;brightness&quot;:0.20000000298023224,&quot;colorType&quot;:1,&quot;foreColorIndex&quot;:5,&quot;pos&quot;:0.23000000417232513,&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1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5,&quot;pos&quot;:0.699999988079071,&quot;transparency&quot;:0},{&quot;brightness&quot;:0.800000011920929,&quot;colorType&quot;:1,&quot;foreColorIndex&quot;:5,&quot;pos&quot;:0,&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2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6,&quot;pos&quot;:1,&quot;transparency&quot;:0},{&quot;brightness&quot;:0.20000000298023224,&quot;colorType&quot;:1,&quot;foreColorIndex&quot;:6,&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2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6,&quot;pos&quot;:0.699999988079071,&quot;transparency&quot;:0},{&quot;brightness&quot;:0.800000011920929,&quot;colorType&quot;:1,&quot;foreColorIndex&quot;:5,&quot;pos&quot;:0,&quot;transparency&quot;:0},{&quot;brightness&quot;:0,&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3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7,&quot;pos&quot;:1,&quot;transparency&quot;:0},{&quot;brightness&quot;:0.20000000298023224,&quot;colorType&quot;:1,&quot;foreColorIndex&quot;:7,&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3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7,&quot;pos&quot;:0.699999988079071,&quot;transparency&quot;:0},{&quot;brightness&quot;:0.800000011920929,&quot;colorType&quot;:1,&quot;foreColorIndex&quot;:5,&quot;pos&quot;:0,&quot;transparency&quot;:0},{&quot;brightness&quot;:0,&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4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5,&quot;colorType&quot;:1,&quot;foreColorIndex&quot;:8,&quot;pos&quot;:1,&quot;transparency&quot;:0},{&quot;brightness&quot;:0.20000000298023224,&quot;colorType&quot;:1,&quot;foreColorIndex&quot;:8,&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298_3*l_h_f*1_4_1"/>
  <p:tag name="KSO_WM_TEMPLATE_CATEGORY" val="diagram"/>
  <p:tag name="KSO_WM_TEMPLATE_INDEX" val="20231298"/>
  <p:tag name="KSO_WM_UNIT_LAYERLEVEL" val="1_1_1"/>
  <p:tag name="KSO_WM_TAG_VERSION" val="3.0"/>
  <p:tag name="KSO_WM_UNIT_PRESET_TEXT" val="单击此处输入你的正文，文字是您思想的提炼，为了最终演示发布的良好效果"/>
  <p:tag name="KSO_WM_UNIT_FILL_TYPE" val="1"/>
  <p:tag name="KSO_WM_UNIT_FILL_FORE_SCHEMECOLOR_INDEX" val="6"/>
  <p:tag name="KSO_WM_UNIT_FILL_FORE_SCHEMECOLOR_INDEX_BRIGHTNESS" val="0"/>
  <p:tag name="KSO_WM_UNIT_TEXT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4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20000000298023224,&quot;colorType&quot;:1,&quot;foreColorIndex&quot;:8,&quot;pos&quot;:0.699999988079071,&quot;transparency&quot;:0},{&quot;brightness&quot;:0.800000011920929,&quot;colorType&quot;:1,&quot;foreColorIndex&quot;:5,&quot;pos&quot;:0,&quot;transparency&quot;:0},{&quot;brightness&quot;:0,&quot;colorType&quot;:1,&quot;foreColorIndex&quot;:8,&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8_3*l_h_f*1_2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2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8_3*l_h_f*1_3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2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28_3*l_h_f*1_4_1"/>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2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2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2_3"/>
  <p:tag name="KSO_WM_UNIT_VALUE" val="120*124"/>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TYPE" val="1"/>
  <p:tag name="KSO_WM_UNIT_USESOURCEFORMAT_APPLY" val="1"/>
</p:tagLst>
</file>

<file path=ppt/tags/tag275.xml><?xml version="1.0" encoding="utf-8"?>
<p:tagLst xmlns:p="http://schemas.openxmlformats.org/presentationml/2006/main">
  <p:tag name="KSO_WM_DIAGRAM_VERSION" val="3"/>
  <p:tag name="KSO_WM_DIAGRAM_COLOR_TRICK" val="4"/>
  <p:tag name="KSO_WM_DIAGRAM_COLOR_TEXT_CAN_REMOVE" val="n"/>
  <p:tag name="KSO_WM_UNIT_VALUE" val="115*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8_3*l_h_x*1_1_1"/>
  <p:tag name="KSO_WM_TEMPLATE_CATEGORY" val="diagram"/>
  <p:tag name="KSO_WM_TEMPLATE_INDEX" val="20230928"/>
  <p:tag name="KSO_WM_UNIT_LAYERLEVEL" val="1_1_1"/>
  <p:tag name="KSO_WM_TAG_VERSION" val="3.0"/>
  <p:tag name="KSO_WM_BEAUTIFY_FLAG" val="#wm#"/>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2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3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3_3"/>
  <p:tag name="KSO_WM_UNIT_VALUE" val="113*113"/>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TYPE" val="1"/>
  <p:tag name="KSO_WM_UNIT_USESOURCEFORMAT_APPLY" val="1"/>
</p:tagLst>
</file>

<file path=ppt/tags/tag2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4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4_3"/>
  <p:tag name="KSO_WM_UNIT_VALUE" val="95*109"/>
  <p:tag name="KSO_WM_DIAGRAM_MAX_ITEMCNT" val="6"/>
  <p:tag name="KSO_WM_DIAGRAM_MIN_ITEMCNT" val="2"/>
  <p:tag name="KSO_WM_DIAGRAM_VIRTUALLY_FRAME" val="{&quot;height&quot;:278.65,&quot;left&quot;:60.07500610351572,&quot;top&quot;:165.4,&quot;width&quot;:842.7999877929688}"/>
  <p:tag name="KSO_WM_DIAGRAM_COLOR_MATCH_VALUE" val="{&quot;shape&quot;:{&quot;fill&quot;:{&quot;gradient&quot;:[{&quot;brightness&quot;:0,&quot;colorType&quot;:1,&quot;foreColorIndex&quot;:8,&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8"/>
  <p:tag name="KSO_WM_UNIT_FILL_TYPE" val="1"/>
  <p:tag name="KSO_WM_UNIT_USESOURCEFORMAT_APPLY" val="1"/>
</p:tagLst>
</file>

<file path=ppt/tags/tag278.xml><?xml version="1.0" encoding="utf-8"?>
<p:tagLst xmlns:p="http://schemas.openxmlformats.org/presentationml/2006/main">
  <p:tag name="KSO_WM_SLIDE_ID" val="diagram20230928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0928"/>
  <p:tag name="KSO_WM_SLIDE_TYPE" val="text"/>
  <p:tag name="KSO_WM_SLIDE_SUBTYPE" val="diag"/>
  <p:tag name="KSO_WM_SLIDE_SIZE" val="829*267.9"/>
  <p:tag name="KSO_WM_SLIDE_POSITION" val="66.95*170.75"/>
  <p:tag name="KSO_WM_SLIDE_LAYOUT" val="a_l"/>
  <p:tag name="KSO_WM_SLIDE_LAYOUT_CNT" val="1_1"/>
  <p:tag name="KSO_WM_SPECIAL_SOURCE" val="bdnull"/>
  <p:tag name="KSO_WM_DIAGRAM_GROUP_CODE" val="l1-1"/>
  <p:tag name="KSO_WM_SLIDE_DIAGTYPE" val="l"/>
</p:tagLst>
</file>

<file path=ppt/tags/tag279.xml><?xml version="1.0" encoding="utf-8"?>
<p:tagLst xmlns:p="http://schemas.openxmlformats.org/presentationml/2006/main">
  <p:tag name="commondata" val="eyJjb3VudCI6NjksImhkaWQiOiJlZDVjNGNhOWYzYTk3Y2I4N2U5YTE3MjhkMjhiZTRiMiIsInVzZXJDb3VudCI6Njl9"/>
  <p:tag name="resource_record_key" val="{&quot;13&quot;:[4364952],&quot;65&quot;:[20231067]}"/>
</p:tagLst>
</file>

<file path=ppt/tags/tag28.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6}"/>
  <p:tag name="KSO_WM_DIAGRAM_COLOR_MATCH_VALUE" val="{&quot;shape&quot;:{&quot;fill&quot;:{&quot;gradient&quot;:[{&quot;brightness&quot;:0.8999999761581421,&quot;colorType&quot;:1,&quot;foreColorIndex&quot;:5,&quot;pos&quot;:0.019999999552965164,&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298_3*l_h_i*1_1_1"/>
  <p:tag name="KSO_WM_TEMPLATE_CATEGORY" val="diagram"/>
  <p:tag name="KSO_WM_TEMPLATE_INDEX" val="20231298"/>
  <p:tag name="KSO_WM_UNIT_LAYERLEVEL" val="1_1_1"/>
  <p:tag name="KSO_WM_TAG_VERSION" val="3.0"/>
  <p:tag name="KSO_WM_UNIT_FILL_TYPE" val="3"/>
  <p:tag name="KSO_WM_UNIT_TEXT_FILL_FORE_SCHEMECOLOR_INDEX" val="1"/>
  <p:tag name="KSO_WM_UNIT_TEXT_FILL_TYPE" val="1"/>
  <p:tag name="KSO_WM_UNIT_USESOURCEFORMAT_APPLY" val="1"/>
</p:tagLst>
</file>

<file path=ppt/tags/tag29.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6}"/>
  <p:tag name="KSO_WM_DIAGRAM_COLOR_MATCH_VALUE" val="{&quot;shape&quot;:{&quot;fill&quot;:{&quot;gradient&quot;:[{&quot;brightness&quot;:0.8999999761581421,&quot;colorType&quot;:1,&quot;foreColorIndex&quot;:6,&quot;pos&quot;:0.019999999552965164,&quot;transparency&quot;:0},{&quot;brightness&quot;:0.8999999761581421,&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298_3*l_h_i*1_2_1"/>
  <p:tag name="KSO_WM_TEMPLATE_CATEGORY" val="diagram"/>
  <p:tag name="KSO_WM_TEMPLATE_INDEX" val="20231298"/>
  <p:tag name="KSO_WM_UNIT_LAYERLEVEL" val="1_1_1"/>
  <p:tag name="KSO_WM_TAG_VERSION" val="3.0"/>
  <p:tag name="KSO_WM_UNIT_FILL_TYPE" val="3"/>
  <p:tag name="KSO_WM_UNIT_TEXT_FILL_FORE_SCHEMECOLOR_INDEX" val="1"/>
  <p:tag name="KSO_WM_UNIT_TEXT_FILL_TYPE" val="1"/>
  <p:tag name="KSO_WM_UNIT_USESOURCEFORMAT_APPLY" val="1"/>
</p:tagLst>
</file>

<file path=ppt/tags/tag3.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98_3*l_h_f*1_2_1"/>
  <p:tag name="KSO_WM_TEMPLATE_CATEGORY" val="diagram"/>
  <p:tag name="KSO_WM_TEMPLATE_INDEX" val="20231298"/>
  <p:tag name="KSO_WM_UNIT_LAYERLEVEL" val="1_1_1"/>
  <p:tag name="KSO_WM_TAG_VERSION" val="3.0"/>
  <p:tag name="KSO_WM_UNIT_PRESET_TEXT" val="单击此处输入你的正文，文字是您思想的提炼，为了最终演示发布的良好效果"/>
  <p:tag name="KSO_WM_UNIT_FILL_TYPE" val="1"/>
  <p:tag name="KSO_WM_UNIT_FILL_FORE_SCHEMECOLOR_INDEX" val="6"/>
  <p:tag name="KSO_WM_UNIT_FILL_FORE_SCHEMECOLOR_INDEX_BRIGHTNESS" val="0"/>
  <p:tag name="KSO_WM_UNIT_TEXT_TYPE" val="1"/>
  <p:tag name="KSO_WM_UNIT_USESOURCEFORMAT_APPLY" val="1"/>
</p:tagLst>
</file>

<file path=ppt/tags/tag30.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6}"/>
  <p:tag name="KSO_WM_DIAGRAM_COLOR_MATCH_VALUE" val="{&quot;shape&quot;:{&quot;fill&quot;:{&quot;gradient&quot;:[{&quot;brightness&quot;:0.8999999761581421,&quot;colorType&quot;:1,&quot;foreColorIndex&quot;:5,&quot;pos&quot;:0.019999999552965164,&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298_3*l_h_i*1_3_1"/>
  <p:tag name="KSO_WM_TEMPLATE_CATEGORY" val="diagram"/>
  <p:tag name="KSO_WM_TEMPLATE_INDEX" val="20231298"/>
  <p:tag name="KSO_WM_UNIT_LAYERLEVEL" val="1_1_1"/>
  <p:tag name="KSO_WM_TAG_VERSION" val="3.0"/>
  <p:tag name="KSO_WM_UNIT_FILL_TYPE" val="3"/>
  <p:tag name="KSO_WM_UNIT_TEXT_FILL_FORE_SCHEMECOLOR_INDEX" val="1"/>
  <p:tag name="KSO_WM_UNIT_TEXT_FILL_TYPE" val="1"/>
  <p:tag name="KSO_WM_UNIT_USESOURCEFORMAT_APPLY" val="1"/>
</p:tagLst>
</file>

<file path=ppt/tags/tag31.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6}"/>
  <p:tag name="KSO_WM_DIAGRAM_COLOR_MATCH_VALUE" val="{&quot;shape&quot;:{&quot;fill&quot;:{&quot;gradient&quot;:[{&quot;brightness&quot;:0.8999999761581421,&quot;colorType&quot;:1,&quot;foreColorIndex&quot;:6,&quot;pos&quot;:0.019999999552965164,&quot;transparency&quot;:0},{&quot;brightness&quot;:0.8999999761581421,&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298_3*l_h_i*1_4_1"/>
  <p:tag name="KSO_WM_TEMPLATE_CATEGORY" val="diagram"/>
  <p:tag name="KSO_WM_TEMPLATE_INDEX" val="20231298"/>
  <p:tag name="KSO_WM_UNIT_LAYERLEVEL" val="1_1_1"/>
  <p:tag name="KSO_WM_TAG_VERSION" val="3.0"/>
  <p:tag name="KSO_WM_UNIT_FILL_TYPE" val="3"/>
  <p:tag name="KSO_WM_UNIT_TEXT_FILL_FORE_SCHEMECOLOR_INDEX" val="1"/>
  <p:tag name="KSO_WM_UNIT_TEXT_FILL_TYPE" val="1"/>
  <p:tag name="KSO_WM_UNIT_USESOURCEFORMAT_APPLY" val="1"/>
</p:tagLst>
</file>

<file path=ppt/tags/tag32.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1"/>
  <p:tag name="KSO_WM_UNIT_ID" val="diagram20171623_4*q_h_i*1_1_1"/>
  <p:tag name="KSO_WM_UNIT_LAYERLEVEL" val="1_1_1"/>
  <p:tag name="KSO_WM_DIAGRAM_GROUP_CODE" val="q1-1"/>
  <p:tag name="KSO_WM_UNIT_LINE_FORE_SCHEMECOLOR_INDEX" val="14"/>
  <p:tag name="KSO_WM_UNIT_LINE_FILL_TYPE" val="2"/>
  <p:tag name="KSO_WM_DIAGRAM_VIRTUALLY_FRAME" val="{&quot;height&quot;:297.5,&quot;left&quot;:49.2,&quot;top&quot;:140.4,&quot;width&quot;:856.25}"/>
</p:tagLst>
</file>

<file path=ppt/tags/tag33.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2"/>
  <p:tag name="KSO_WM_UNIT_ID" val="diagram20171623_4*q_h_i*1_1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 name="KSO_WM_DIAGRAM_VIRTUALLY_FRAME" val="{&quot;height&quot;:297.5,&quot;left&quot;:49.2,&quot;top&quot;:140.4,&quot;width&quot;:856.25}"/>
</p:tagLst>
</file>

<file path=ppt/tags/tag34.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1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q1-1"/>
  <p:tag name="KSO_WM_UNIT_ID" val="diagram20171623_4*q_h_f*1_1_1"/>
  <p:tag name="KSO_WM_UNIT_TEXT_FILL_FORE_SCHEMECOLOR_INDEX" val="13"/>
  <p:tag name="KSO_WM_UNIT_TEXT_FILL_TYPE" val="1"/>
  <p:tag name="KSO_WM_DIAGRAM_VIRTUALLY_FRAME" val="{&quot;height&quot;:297.5,&quot;left&quot;:49.2,&quot;top&quot;:140.4,&quot;width&quot;:856.25}"/>
</p:tagLst>
</file>

<file path=ppt/tags/tag35.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3"/>
  <p:tag name="KSO_WM_UNIT_ID" val="diagram20171623_4*q_h_i*1_1_3"/>
  <p:tag name="KSO_WM_UNIT_LAYERLEVEL" val="1_1_1"/>
  <p:tag name="KSO_WM_DIAGRAM_GROUP_CODE" val="q1-1"/>
  <p:tag name="KSO_WM_UNIT_FILL_FORE_SCHEMECOLOR_INDEX" val="5"/>
  <p:tag name="KSO_WM_UNIT_FILL_TYPE" val="1"/>
  <p:tag name="KSO_WM_UNIT_TEXT_FILL_FORE_SCHEMECOLOR_INDEX" val="13"/>
  <p:tag name="KSO_WM_UNIT_TEXT_FILL_TYPE" val="1"/>
  <p:tag name="KSO_WM_DIAGRAM_VIRTUALLY_FRAME" val="{&quot;height&quot;:297.5,&quot;left&quot;:49.2,&quot;top&quot;:140.4,&quot;width&quot;:856.25}"/>
</p:tagLst>
</file>

<file path=ppt/tags/tag36.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1"/>
  <p:tag name="KSO_WM_UNIT_ID" val="diagram20171623_4*q_h_i*1_2_1"/>
  <p:tag name="KSO_WM_UNIT_LAYERLEVEL" val="1_1_1"/>
  <p:tag name="KSO_WM_DIAGRAM_GROUP_CODE" val="q1-1"/>
  <p:tag name="KSO_WM_UNIT_FILL_FORE_SCHEMECOLOR_INDEX" val="6"/>
  <p:tag name="KSO_WM_UNIT_FILL_TYPE" val="1"/>
  <p:tag name="KSO_WM_UNIT_TEXT_FILL_FORE_SCHEMECOLOR_INDEX" val="13"/>
  <p:tag name="KSO_WM_UNIT_TEXT_FILL_TYPE" val="1"/>
  <p:tag name="KSO_WM_DIAGRAM_VIRTUALLY_FRAME" val="{&quot;height&quot;:297.5,&quot;left&quot;:49.2,&quot;top&quot;:140.4,&quot;width&quot;:856.25}"/>
</p:tagLst>
</file>

<file path=ppt/tags/tag37.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2"/>
  <p:tag name="KSO_WM_UNIT_ID" val="diagram20171623_4*q_h_i*1_2_2"/>
  <p:tag name="KSO_WM_UNIT_LAYERLEVEL" val="1_1_1"/>
  <p:tag name="KSO_WM_DIAGRAM_GROUP_CODE" val="q1-1"/>
  <p:tag name="KSO_WM_UNIT_LINE_FORE_SCHEMECOLOR_INDEX" val="14"/>
  <p:tag name="KSO_WM_UNIT_LINE_FILL_TYPE" val="2"/>
  <p:tag name="KSO_WM_DIAGRAM_VIRTUALLY_FRAME" val="{&quot;height&quot;:297.5,&quot;left&quot;:49.2,&quot;top&quot;:140.4,&quot;width&quot;:856.25}"/>
</p:tagLst>
</file>

<file path=ppt/tags/tag38.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3"/>
  <p:tag name="KSO_WM_UNIT_ID" val="diagram20171623_4*q_h_i*1_2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 name="KSO_WM_DIAGRAM_VIRTUALLY_FRAME" val="{&quot;height&quot;:297.5,&quot;left&quot;:49.2,&quot;top&quot;:140.4,&quot;width&quot;:856.25}"/>
</p:tagLst>
</file>

<file path=ppt/tags/tag39.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2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q1-1"/>
  <p:tag name="KSO_WM_UNIT_ID" val="diagram20171623_4*q_h_f*1_2_1"/>
  <p:tag name="KSO_WM_UNIT_TEXT_FILL_FORE_SCHEMECOLOR_INDEX" val="13"/>
  <p:tag name="KSO_WM_UNIT_TEXT_FILL_TYPE" val="1"/>
  <p:tag name="KSO_WM_DIAGRAM_VIRTUALLY_FRAME" val="{&quot;height&quot;:297.5,&quot;left&quot;:49.2,&quot;top&quot;:140.4,&quot;width&quot;:856.25}"/>
</p:tagLst>
</file>

<file path=ppt/tags/tag4.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3}"/>
  <p:tag name="KSO_WM_DIAGRAM_COLOR_MATCH_VALUE" val="{&quot;shape&quot;:{&quot;fill&quot;:{&quot;gradient&quot;:[{&quot;brightness&quot;:0.8999999761581421,&quot;colorType&quot;:1,&quot;foreColorIndex&quot;:5,&quot;pos&quot;:0.019999999552965164,&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298_3*l_h_i*1_1_1"/>
  <p:tag name="KSO_WM_TEMPLATE_CATEGORY" val="diagram"/>
  <p:tag name="KSO_WM_TEMPLATE_INDEX" val="20231298"/>
  <p:tag name="KSO_WM_UNIT_LAYERLEVEL" val="1_1_1"/>
  <p:tag name="KSO_WM_TAG_VERSION" val="3.0"/>
  <p:tag name="KSO_WM_BEAUTIFY_FLAG" val="#wm#"/>
  <p:tag name="KSO_WM_UNIT_FILL_TYPE" val="3"/>
  <p:tag name="KSO_WM_UNIT_TEXT_FILL_FORE_SCHEMECOLOR_INDEX" val="1"/>
  <p:tag name="KSO_WM_UNIT_TEXT_FILL_TYPE" val="1"/>
  <p:tag name="KSO_WM_UNIT_USESOURCEFORMAT_APPLY" val="1"/>
</p:tagLst>
</file>

<file path=ppt/tags/tag40.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5_1"/>
  <p:tag name="KSO_WM_UNIT_ID" val="diagram20171623_4*q_h_i*1_5_1"/>
  <p:tag name="KSO_WM_UNIT_LAYERLEVEL" val="1_1_1"/>
  <p:tag name="KSO_WM_DIAGRAM_GROUP_CODE" val="q1-1"/>
  <p:tag name="KSO_WM_UNIT_FILL_FORE_SCHEMECOLOR_INDEX" val="10"/>
  <p:tag name="KSO_WM_UNIT_FILL_TYPE" val="1"/>
  <p:tag name="KSO_WM_UNIT_TEXT_FILL_FORE_SCHEMECOLOR_INDEX" val="13"/>
  <p:tag name="KSO_WM_UNIT_TEXT_FILL_TYPE" val="1"/>
  <p:tag name="KSO_WM_DIAGRAM_VIRTUALLY_FRAME" val="{&quot;height&quot;:297.5,&quot;left&quot;:49.2,&quot;top&quot;:140.4,&quot;width&quot;:856.25}"/>
</p:tagLst>
</file>

<file path=ppt/tags/tag41.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5_2"/>
  <p:tag name="KSO_WM_UNIT_ID" val="diagram20171623_4*q_h_i*1_5_2"/>
  <p:tag name="KSO_WM_UNIT_LAYERLEVEL" val="1_1_1"/>
  <p:tag name="KSO_WM_DIAGRAM_GROUP_CODE" val="q1-1"/>
  <p:tag name="KSO_WM_UNIT_LINE_FORE_SCHEMECOLOR_INDEX" val="14"/>
  <p:tag name="KSO_WM_UNIT_LINE_FILL_TYPE" val="2"/>
  <p:tag name="KSO_WM_DIAGRAM_VIRTUALLY_FRAME" val="{&quot;height&quot;:297.5,&quot;left&quot;:49.2,&quot;top&quot;:140.4,&quot;width&quot;:856.25}"/>
</p:tagLst>
</file>

<file path=ppt/tags/tag42.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5_3"/>
  <p:tag name="KSO_WM_UNIT_ID" val="diagram20171623_4*q_h_i*1_5_3"/>
  <p:tag name="KSO_WM_UNIT_LAYERLEVEL" val="1_1_1"/>
  <p:tag name="KSO_WM_DIAGRAM_GROUP_CODE" val="q1-1"/>
  <p:tag name="KSO_WM_UNIT_FILL_FORE_SCHEMECOLOR_INDEX" val="10"/>
  <p:tag name="KSO_WM_UNIT_FILL_TYPE" val="1"/>
  <p:tag name="KSO_WM_UNIT_TEXT_FILL_FORE_SCHEMECOLOR_INDEX" val="14"/>
  <p:tag name="KSO_WM_UNIT_TEXT_FILL_TYPE" val="1"/>
  <p:tag name="KSO_WM_DIAGRAM_VIRTUALLY_FRAME" val="{&quot;height&quot;:297.5,&quot;left&quot;:49.2,&quot;top&quot;:140.4,&quot;width&quot;:856.25}"/>
</p:tagLst>
</file>

<file path=ppt/tags/tag43.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5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q1-1"/>
  <p:tag name="KSO_WM_UNIT_ID" val="diagram20171623_4*q_h_f*1_5_1"/>
  <p:tag name="KSO_WM_UNIT_TEXT_FILL_FORE_SCHEMECOLOR_INDEX" val="13"/>
  <p:tag name="KSO_WM_UNIT_TEXT_FILL_TYPE" val="1"/>
  <p:tag name="KSO_WM_DIAGRAM_VIRTUALLY_FRAME" val="{&quot;height&quot;:297.5,&quot;left&quot;:49.2,&quot;top&quot;:140.4,&quot;width&quot;:856.25}"/>
</p:tagLst>
</file>

<file path=ppt/tags/tag44.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4_1"/>
  <p:tag name="KSO_WM_UNIT_ID" val="diagram20171623_4*q_h_i*1_4_1"/>
  <p:tag name="KSO_WM_UNIT_LAYERLEVEL" val="1_1_1"/>
  <p:tag name="KSO_WM_DIAGRAM_GROUP_CODE" val="q1-1"/>
  <p:tag name="KSO_WM_UNIT_FILL_FORE_SCHEMECOLOR_INDEX" val="6"/>
  <p:tag name="KSO_WM_UNIT_FILL_TYPE" val="1"/>
  <p:tag name="KSO_WM_UNIT_TEXT_FILL_FORE_SCHEMECOLOR_INDEX" val="13"/>
  <p:tag name="KSO_WM_UNIT_TEXT_FILL_TYPE" val="1"/>
  <p:tag name="KSO_WM_DIAGRAM_VIRTUALLY_FRAME" val="{&quot;height&quot;:297.5,&quot;left&quot;:49.2,&quot;top&quot;:140.4,&quot;width&quot;:856.25}"/>
</p:tagLst>
</file>

<file path=ppt/tags/tag45.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4_2"/>
  <p:tag name="KSO_WM_UNIT_ID" val="diagram20171623_4*q_h_i*1_4_2"/>
  <p:tag name="KSO_WM_UNIT_LAYERLEVEL" val="1_1_1"/>
  <p:tag name="KSO_WM_DIAGRAM_GROUP_CODE" val="q1-1"/>
  <p:tag name="KSO_WM_UNIT_LINE_FORE_SCHEMECOLOR_INDEX" val="14"/>
  <p:tag name="KSO_WM_UNIT_LINE_FILL_TYPE" val="2"/>
  <p:tag name="KSO_WM_DIAGRAM_VIRTUALLY_FRAME" val="{&quot;height&quot;:297.5,&quot;left&quot;:49.2,&quot;top&quot;:140.4,&quot;width&quot;:856.25}"/>
</p:tagLst>
</file>

<file path=ppt/tags/tag46.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4_3"/>
  <p:tag name="KSO_WM_UNIT_ID" val="diagram20171623_4*q_h_i*1_4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 name="KSO_WM_DIAGRAM_VIRTUALLY_FRAME" val="{&quot;height&quot;:297.5,&quot;left&quot;:49.2,&quot;top&quot;:140.4,&quot;width&quot;:856.25}"/>
</p:tagLst>
</file>

<file path=ppt/tags/tag47.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4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q1-1"/>
  <p:tag name="KSO_WM_UNIT_ID" val="diagram20171623_4*q_h_f*1_4_1"/>
  <p:tag name="KSO_WM_UNIT_TEXT_FILL_FORE_SCHEMECOLOR_INDEX" val="13"/>
  <p:tag name="KSO_WM_UNIT_TEXT_FILL_TYPE" val="1"/>
  <p:tag name="KSO_WM_DIAGRAM_VIRTUALLY_FRAME" val="{&quot;height&quot;:297.5,&quot;left&quot;:49.2,&quot;top&quot;:140.4,&quot;width&quot;:856.25}"/>
</p:tagLst>
</file>

<file path=ppt/tags/tag48.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1"/>
  <p:tag name="KSO_WM_UNIT_ID" val="diagram20171623_4*q_h_i*1_3_1"/>
  <p:tag name="KSO_WM_UNIT_LAYERLEVEL" val="1_1_1"/>
  <p:tag name="KSO_WM_DIAGRAM_GROUP_CODE" val="q1-1"/>
  <p:tag name="KSO_WM_UNIT_FILL_FORE_SCHEMECOLOR_INDEX" val="5"/>
  <p:tag name="KSO_WM_UNIT_FILL_TYPE" val="1"/>
  <p:tag name="KSO_WM_UNIT_TEXT_FILL_FORE_SCHEMECOLOR_INDEX" val="13"/>
  <p:tag name="KSO_WM_UNIT_TEXT_FILL_TYPE" val="1"/>
  <p:tag name="KSO_WM_DIAGRAM_VIRTUALLY_FRAME" val="{&quot;height&quot;:297.5,&quot;left&quot;:49.2,&quot;top&quot;:140.4,&quot;width&quot;:856.25}"/>
</p:tagLst>
</file>

<file path=ppt/tags/tag49.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2"/>
  <p:tag name="KSO_WM_UNIT_ID" val="diagram20171623_4*q_h_i*1_3_2"/>
  <p:tag name="KSO_WM_UNIT_LAYERLEVEL" val="1_1_1"/>
  <p:tag name="KSO_WM_DIAGRAM_GROUP_CODE" val="q1-1"/>
  <p:tag name="KSO_WM_UNIT_LINE_FORE_SCHEMECOLOR_INDEX" val="14"/>
  <p:tag name="KSO_WM_UNIT_LINE_FILL_TYPE" val="2"/>
  <p:tag name="KSO_WM_DIAGRAM_VIRTUALLY_FRAME" val="{&quot;height&quot;:297.5,&quot;left&quot;:49.2,&quot;top&quot;:140.4,&quot;width&quot;:856.25}"/>
</p:tagLst>
</file>

<file path=ppt/tags/tag5.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3}"/>
  <p:tag name="KSO_WM_DIAGRAM_COLOR_MATCH_VALUE" val="{&quot;shape&quot;:{&quot;fill&quot;:{&quot;gradient&quot;:[{&quot;brightness&quot;:0.8999999761581421,&quot;colorType&quot;:1,&quot;foreColorIndex&quot;:6,&quot;pos&quot;:0.019999999552965164,&quot;transparency&quot;:0},{&quot;brightness&quot;:0.8999999761581421,&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298_3*l_h_i*1_2_1"/>
  <p:tag name="KSO_WM_TEMPLATE_CATEGORY" val="diagram"/>
  <p:tag name="KSO_WM_TEMPLATE_INDEX" val="20231298"/>
  <p:tag name="KSO_WM_UNIT_LAYERLEVEL" val="1_1_1"/>
  <p:tag name="KSO_WM_TAG_VERSION" val="3.0"/>
  <p:tag name="KSO_WM_BEAUTIFY_FLAG" val="#wm#"/>
  <p:tag name="KSO_WM_UNIT_FILL_TYPE" val="3"/>
  <p:tag name="KSO_WM_UNIT_TEXT_FILL_FORE_SCHEMECOLOR_INDEX" val="1"/>
  <p:tag name="KSO_WM_UNIT_TEXT_FILL_TYPE" val="1"/>
  <p:tag name="KSO_WM_UNIT_USESOURCEFORMAT_APPLY" val="1"/>
</p:tagLst>
</file>

<file path=ppt/tags/tag50.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3"/>
  <p:tag name="KSO_WM_UNIT_ID" val="diagram20171623_4*q_h_i*1_3_3"/>
  <p:tag name="KSO_WM_UNIT_LAYERLEVEL" val="1_1_1"/>
  <p:tag name="KSO_WM_DIAGRAM_GROUP_CODE" val="q1-1"/>
  <p:tag name="KSO_WM_UNIT_FILL_FORE_SCHEMECOLOR_INDEX" val="5"/>
  <p:tag name="KSO_WM_UNIT_FILL_TYPE" val="1"/>
  <p:tag name="KSO_WM_UNIT_TEXT_FILL_FORE_SCHEMECOLOR_INDEX" val="14"/>
  <p:tag name="KSO_WM_UNIT_TEXT_FILL_TYPE" val="1"/>
  <p:tag name="KSO_WM_DIAGRAM_VIRTUALLY_FRAME" val="{&quot;height&quot;:297.5,&quot;left&quot;:49.2,&quot;top&quot;:140.4,&quot;width&quot;:856.25}"/>
</p:tagLst>
</file>

<file path=ppt/tags/tag51.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3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q1-1"/>
  <p:tag name="KSO_WM_UNIT_ID" val="diagram20171623_4*q_h_f*1_3_1"/>
  <p:tag name="KSO_WM_UNIT_TEXT_FILL_FORE_SCHEMECOLOR_INDEX" val="13"/>
  <p:tag name="KSO_WM_UNIT_TEXT_FILL_TYPE" val="1"/>
  <p:tag name="KSO_WM_DIAGRAM_VIRTUALLY_FRAME" val="{&quot;height&quot;:297.5,&quot;left&quot;:49.2,&quot;top&quot;:140.4,&quot;width&quot;:856.25}"/>
</p:tagLst>
</file>

<file path=ppt/tags/tag5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298_5*a*1"/>
  <p:tag name="KSO_WM_TEMPLATE_CATEGORY" val="diagram"/>
  <p:tag name="KSO_WM_TEMPLATE_INDEX" val="20231298"/>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3_4"/>
  <p:tag name="KSO_WM_TEMPLATE_CATEGORY" val="diagram"/>
  <p:tag name="KSO_WM_TEMPLATE_INDEX" val="20230939"/>
  <p:tag name="KSO_WM_UNIT_LAYERLEVEL" val="1_1_1"/>
  <p:tag name="KSO_WM_TAG_VERSION" val="3.0"/>
  <p:tag name="KSO_WM_UNIT_TYPE" val="m_h_i"/>
  <p:tag name="KSO_WM_UNIT_INDEX" val="1_3_4"/>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7,&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1_1"/>
  <p:tag name="KSO_WM_TEMPLATE_CATEGORY" val="diagram"/>
  <p:tag name="KSO_WM_TEMPLATE_INDEX" val="20230939"/>
  <p:tag name="KSO_WM_UNIT_LAYERLEVEL" val="1_1_1"/>
  <p:tag name="KSO_WM_TAG_VERSION" val="3.0"/>
  <p:tag name="KSO_WM_UNIT_ISCONTENTSTITLE" val="0"/>
  <p:tag name="KSO_WM_UNIT_ISNUMDGMTITLE" val="0"/>
  <p:tag name="KSO_WM_UNIT_NOCLEAR" val="0"/>
  <p:tag name="KSO_WM_UNIT_TYPE" val="m_h_i"/>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SHADOW_SCHEMECOLOR_INDEX" val="5"/>
  <p:tag name="KSO_WM_UNIT_USESOURCEFORMAT_APPLY" val="1"/>
</p:tagLst>
</file>

<file path=ppt/tags/tag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2_1"/>
  <p:tag name="KSO_WM_TEMPLATE_CATEGORY" val="diagram"/>
  <p:tag name="KSO_WM_TEMPLATE_INDEX" val="20230939"/>
  <p:tag name="KSO_WM_UNIT_LAYERLEVEL" val="1_1_1"/>
  <p:tag name="KSO_WM_TAG_VERSION" val="3.0"/>
  <p:tag name="KSO_WM_UNIT_ISCONTENTSTITLE" val="0"/>
  <p:tag name="KSO_WM_UNIT_ISNUMDGMTITLE" val="0"/>
  <p:tag name="KSO_WM_UNIT_NOCLEAR" val="0"/>
  <p:tag name="KSO_WM_UNIT_TYPE" val="m_h_i"/>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SHADOW_SCHEMECOLOR_INDEX" val="6"/>
  <p:tag name="KSO_WM_UNIT_USESOURCEFORMAT_APPLY" val="1"/>
</p:tagLst>
</file>

<file path=ppt/tags/tag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2_2"/>
  <p:tag name="KSO_WM_TEMPLATE_CATEGORY" val="diagram"/>
  <p:tag name="KSO_WM_TEMPLATE_INDEX" val="20230939"/>
  <p:tag name="KSO_WM_UNIT_LAYERLEVEL" val="1_1_1"/>
  <p:tag name="KSO_WM_TAG_VERSION" val="3.0"/>
  <p:tag name="KSO_WM_UNIT_TYPE" val="m_h_i"/>
  <p:tag name="KSO_WM_UNIT_INDEX" val="1_2_2"/>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DIAGRAM_VIRTUALLY_FRAME" val="{&quot;height&quot;:226.79999389648438,&quot;left&quot;:89.22498779296875,&quot;top&quot;:226.32500305175782,&quot;width&quot;:911.1500244140625}"/>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3_3"/>
  <p:tag name="KSO_WM_TEMPLATE_CATEGORY" val="diagram"/>
  <p:tag name="KSO_WM_TEMPLATE_INDEX" val="20230939"/>
  <p:tag name="KSO_WM_UNIT_LAYERLEVEL" val="1_1_1"/>
  <p:tag name="KSO_WM_TAG_VERSION" val="3.0"/>
  <p:tag name="KSO_WM_UNIT_TYPE" val="m_h_i"/>
  <p:tag name="KSO_WM_UNIT_INDEX" val="1_3_3"/>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3_1"/>
  <p:tag name="KSO_WM_TEMPLATE_CATEGORY" val="diagram"/>
  <p:tag name="KSO_WM_TEMPLATE_INDEX" val="20230939"/>
  <p:tag name="KSO_WM_UNIT_LAYERLEVEL" val="1_1_1"/>
  <p:tag name="KSO_WM_TAG_VERSION" val="3.0"/>
  <p:tag name="KSO_WM_UNIT_ISCONTENTSTITLE" val="0"/>
  <p:tag name="KSO_WM_UNIT_ISNUMDGMTITLE" val="0"/>
  <p:tag name="KSO_WM_UNIT_NOCLEAR" val="0"/>
  <p:tag name="KSO_WM_UNIT_TYPE" val="m_h_i"/>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solid&quot;:{&quot;brightness&quot;:0,&quot;colorType&quot;:1,&quot;foreColorIndex&quot;:7,&quot;transparency&quot;:0},&quot;type&quot;:1},&quot;glow&quot;:{&quot;colorType&quot;:0},&quot;line&quot;:{&quot;type&quot;:0},&quot;shadow&quot;:{&quot;brightness&quot;:0.800000011920929,&quot;colorType&quot;:1,&quot;foreColorIndex&quot;:7,&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SHADOW_SCHEMECOLOR_INDEX" val="7"/>
  <p:tag name="KSO_WM_UNIT_USESOURCEFORMAT_APPLY" val="1"/>
</p:tagLst>
</file>

<file path=ppt/tags/tag6.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98_3*l_h_f*1_3_1"/>
  <p:tag name="KSO_WM_TEMPLATE_CATEGORY" val="diagram"/>
  <p:tag name="KSO_WM_TEMPLATE_INDEX" val="20231298"/>
  <p:tag name="KSO_WM_UNIT_LAYERLEVEL" val="1_1_1"/>
  <p:tag name="KSO_WM_TAG_VERSION" val="3.0"/>
  <p:tag name="KSO_WM_UNIT_PRESET_TEXT" val="单击此处输入你的正文，文字是您思想的提炼，为了最终演示发布的良好效果"/>
  <p:tag name="KSO_WM_UNIT_FILL_TYPE" val="1"/>
  <p:tag name="KSO_WM_UNIT_FILL_FORE_SCHEMECOLOR_INDEX" val="5"/>
  <p:tag name="KSO_WM_UNIT_FILL_FORE_SCHEMECOLOR_INDEX_BRIGHTNESS" val="0"/>
  <p:tag name="KSO_WM_UNIT_TEXT_TYPE" val="1"/>
  <p:tag name="KSO_WM_UNIT_USESOURCEFORMAT_APPLY" val="1"/>
</p:tagLst>
</file>

<file path=ppt/tags/tag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3_2"/>
  <p:tag name="KSO_WM_TEMPLATE_CATEGORY" val="diagram"/>
  <p:tag name="KSO_WM_TEMPLATE_INDEX" val="20230939"/>
  <p:tag name="KSO_WM_UNIT_LAYERLEVEL" val="1_1_1"/>
  <p:tag name="KSO_WM_TAG_VERSION" val="3.0"/>
  <p:tag name="KSO_WM_UNIT_TYPE" val="m_h_i"/>
  <p:tag name="KSO_WM_UNIT_INDEX" val="1_3_2"/>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1_3"/>
  <p:tag name="KSO_WM_TEMPLATE_CATEGORY" val="diagram"/>
  <p:tag name="KSO_WM_TEMPLATE_INDEX" val="20230939"/>
  <p:tag name="KSO_WM_UNIT_LAYERLEVEL" val="1_1_1"/>
  <p:tag name="KSO_WM_TAG_VERSION" val="3.0"/>
  <p:tag name="KSO_WM_UNIT_TYPE" val="m_h_i"/>
  <p:tag name="KSO_WM_UNIT_INDEX" val="1_1_3"/>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1_4"/>
  <p:tag name="KSO_WM_TEMPLATE_CATEGORY" val="diagram"/>
  <p:tag name="KSO_WM_TEMPLATE_INDEX" val="20230939"/>
  <p:tag name="KSO_WM_UNIT_LAYERLEVEL" val="1_1_1"/>
  <p:tag name="KSO_WM_TAG_VERSION" val="3.0"/>
  <p:tag name="KSO_WM_UNIT_TYPE" val="m_h_i"/>
  <p:tag name="KSO_WM_UNIT_INDEX" val="1_1_4"/>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1_2"/>
  <p:tag name="KSO_WM_TEMPLATE_CATEGORY" val="diagram"/>
  <p:tag name="KSO_WM_TEMPLATE_INDEX" val="20230939"/>
  <p:tag name="KSO_WM_UNIT_LAYERLEVEL" val="1_1_1"/>
  <p:tag name="KSO_WM_TAG_VERSION" val="3.0"/>
  <p:tag name="KSO_WM_UNIT_TYPE" val="m_h_i"/>
  <p:tag name="KSO_WM_UNIT_INDEX" val="1_1_2"/>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2_3"/>
  <p:tag name="KSO_WM_TEMPLATE_CATEGORY" val="diagram"/>
  <p:tag name="KSO_WM_TEMPLATE_INDEX" val="20230939"/>
  <p:tag name="KSO_WM_UNIT_LAYERLEVEL" val="1_1_1"/>
  <p:tag name="KSO_WM_TAG_VERSION" val="3.0"/>
  <p:tag name="KSO_WM_UNIT_TYPE" val="m_h_i"/>
  <p:tag name="KSO_WM_UNIT_INDEX" val="1_2_3"/>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939_3*m_h_i*1_2_4"/>
  <p:tag name="KSO_WM_TEMPLATE_CATEGORY" val="diagram"/>
  <p:tag name="KSO_WM_TEMPLATE_INDEX" val="20230939"/>
  <p:tag name="KSO_WM_UNIT_LAYERLEVEL" val="1_1_1"/>
  <p:tag name="KSO_WM_TAG_VERSION" val="3.0"/>
  <p:tag name="KSO_WM_UNIT_TYPE" val="m_h_i"/>
  <p:tag name="KSO_WM_UNIT_INDEX" val="1_2_4"/>
  <p:tag name="KSO_WM_DIAGRAM_VERSION" val="3"/>
  <p:tag name="KSO_WM_DIAGRAM_COLOR_TRICK" val="4"/>
  <p:tag name="KSO_WM_DIAGRAM_COLOR_TEXT_CAN_REMOVE" val="n"/>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DIAGRAM_VERSION" val="3"/>
  <p:tag name="KSO_WM_DIAGRAM_COLOR_TRICK" val="4"/>
  <p:tag name="KSO_WM_DIAGRAM_COLOR_TEXT_CAN_REMOVE" val="n"/>
  <p:tag name="KSO_WM_UNIT_VALUE" val="82*76"/>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9_3*m_h_x*1_1_1"/>
  <p:tag name="KSO_WM_TEMPLATE_CATEGORY" val="diagram"/>
  <p:tag name="KSO_WM_TEMPLATE_INDEX" val="20230939"/>
  <p:tag name="KSO_WM_UNIT_LAYERLEVEL" val="1_1_1"/>
  <p:tag name="KSO_WM_TAG_VERSION" val="3.0"/>
  <p:tag name="KSO_WM_BEAUTIFY_FLAG" val="#wm#"/>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7.xml><?xml version="1.0" encoding="utf-8"?>
<p:tagLst xmlns:p="http://schemas.openxmlformats.org/presentationml/2006/main">
  <p:tag name="KSO_WM_DIAGRAM_VERSION" val="3"/>
  <p:tag name="KSO_WM_DIAGRAM_COLOR_TRICK" val="4"/>
  <p:tag name="KSO_WM_DIAGRAM_COLOR_TEXT_CAN_REMOVE" val="n"/>
  <p:tag name="KSO_WM_UNIT_VALUE" val="86*7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9_3*m_h_x*1_2_1"/>
  <p:tag name="KSO_WM_TEMPLATE_CATEGORY" val="diagram"/>
  <p:tag name="KSO_WM_TEMPLATE_INDEX" val="20230939"/>
  <p:tag name="KSO_WM_UNIT_LAYERLEVEL" val="1_1_1"/>
  <p:tag name="KSO_WM_TAG_VERSION" val="3.0"/>
  <p:tag name="KSO_WM_BEAUTIFY_FLAG" val="#wm#"/>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8.xml><?xml version="1.0" encoding="utf-8"?>
<p:tagLst xmlns:p="http://schemas.openxmlformats.org/presentationml/2006/main">
  <p:tag name="KSO_WM_DIAGRAM_VIRTUALLY_FRAME" val="{&quot;height&quot;:319.8999938964844,&quot;left&quot;:89.22498779296875,&quot;top&quot;:148.4250030517578,&quot;width&quot;:911.1500244140625}"/>
</p:tagLst>
</file>

<file path=ppt/tags/tag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2_1_1"/>
  <p:tag name="KSO_WM_UNIT_ID" val="diagram20230939_3*m_h_a*2_1_1"/>
  <p:tag name="KSO_WM_TEMPLATE_CATEGORY" val="diagram"/>
  <p:tag name="KSO_WM_TEMPLATE_INDEX" val="20230939"/>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TEXT_FILL_TYPE" val="1"/>
  <p:tag name="KSO_WM_DIAGRAM_MAX_ITEMCNT" val="6"/>
  <p:tag name="KSO_WM_DIAGRAM_MIN_ITEMCNT" val="2"/>
  <p:tag name="KSO_WM_DIAGRAM_VIRTUALLY_FRAME" val="{&quot;height&quot;:319.8999938964844,&quot;left&quot;:89.22498779296875,&quot;top&quot;:148.4250030517578,&quot;width&quot;:911.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TYPE" val="1"/>
  <p:tag name="KSO_WM_UNIT_USESOURCEFORMAT_APPLY" val="1"/>
</p:tagLst>
</file>

<file path=ppt/tags/tag7.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3}"/>
  <p:tag name="KSO_WM_DIAGRAM_COLOR_MATCH_VALUE" val="{&quot;shape&quot;:{&quot;fill&quot;:{&quot;gradient&quot;:[{&quot;brightness&quot;:0.8999999761581421,&quot;colorType&quot;:1,&quot;foreColorIndex&quot;:5,&quot;pos&quot;:0.019999999552965164,&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298_3*l_h_i*1_3_1"/>
  <p:tag name="KSO_WM_TEMPLATE_CATEGORY" val="diagram"/>
  <p:tag name="KSO_WM_TEMPLATE_INDEX" val="20231298"/>
  <p:tag name="KSO_WM_UNIT_LAYERLEVEL" val="1_1_1"/>
  <p:tag name="KSO_WM_TAG_VERSION" val="3.0"/>
  <p:tag name="KSO_WM_BEAUTIFY_FLAG" val="#wm#"/>
  <p:tag name="KSO_WM_UNIT_FILL_TYPE" val="3"/>
  <p:tag name="KSO_WM_UNIT_TEXT_FILL_FORE_SCHEMECOLOR_INDEX" val="1"/>
  <p:tag name="KSO_WM_UNIT_TEXT_FILL_TYPE" val="1"/>
  <p:tag name="KSO_WM_UNIT_USESOURCEFORMAT_APPLY" val="1"/>
</p:tagLst>
</file>

<file path=ppt/tags/tag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3_2_1"/>
  <p:tag name="KSO_WM_UNIT_ID" val="diagram20230939_3*m_h_a*3_2_1"/>
  <p:tag name="KSO_WM_TEMPLATE_CATEGORY" val="diagram"/>
  <p:tag name="KSO_WM_TEMPLATE_INDEX" val="20230939"/>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TEXT_FILL_TYPE" val="1"/>
  <p:tag name="KSO_WM_DIAGRAM_MAX_ITEMCNT" val="6"/>
  <p:tag name="KSO_WM_DIAGRAM_MIN_ITEMCNT" val="2"/>
  <p:tag name="KSO_WM_DIAGRAM_VIRTUALLY_FRAME" val="{&quot;height&quot;:319.8999938964844,&quot;left&quot;:89.22498779296875,&quot;top&quot;:148.4250030517578,&quot;width&quot;:911.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TYPE" val="1"/>
  <p:tag name="KSO_WM_UNIT_USESOURCEFORMAT_APPLY" val="1"/>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4_3_1"/>
  <p:tag name="KSO_WM_UNIT_ID" val="diagram20230939_3*m_h_a*4_3_1"/>
  <p:tag name="KSO_WM_TEMPLATE_CATEGORY" val="diagram"/>
  <p:tag name="KSO_WM_TEMPLATE_INDEX" val="20230939"/>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TEXT_FILL_TYPE" val="1"/>
  <p:tag name="KSO_WM_DIAGRAM_MAX_ITEMCNT" val="6"/>
  <p:tag name="KSO_WM_DIAGRAM_MIN_ITEMCNT" val="2"/>
  <p:tag name="KSO_WM_DIAGRAM_VIRTUALLY_FRAME" val="{&quot;height&quot;:319.8999938964844,&quot;left&quot;:89.22498779296875,&quot;top&quot;:148.4250030517578,&quot;width&quot;:911.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TYPE" val="1"/>
  <p:tag name="KSO_WM_UNIT_USESOURCEFORMAT_APPLY" val="1"/>
</p:tagLst>
</file>

<file path=ppt/tags/tag72.xml><?xml version="1.0" encoding="utf-8"?>
<p:tagLst xmlns:p="http://schemas.openxmlformats.org/presentationml/2006/main">
  <p:tag name="KSO_WM_DIAGRAM_VERSION" val="3"/>
  <p:tag name="KSO_WM_DIAGRAM_COLOR_TRICK" val="4"/>
  <p:tag name="KSO_WM_DIAGRAM_COLOR_TEXT_CAN_REMOVE" val="n"/>
  <p:tag name="KSO_WM_UNIT_VALUE" val="80*8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39_3*m_h_x*1_3_1"/>
  <p:tag name="KSO_WM_TEMPLATE_CATEGORY" val="diagram"/>
  <p:tag name="KSO_WM_TEMPLATE_INDEX" val="20230939"/>
  <p:tag name="KSO_WM_UNIT_LAYERLEVEL" val="1_1_1"/>
  <p:tag name="KSO_WM_TAG_VERSION" val="3.0"/>
  <p:tag name="KSO_WM_BEAUTIFY_FLAG" val="#wm#"/>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3.xml><?xml version="1.0" encoding="utf-8"?>
<p:tagLst xmlns:p="http://schemas.openxmlformats.org/presentationml/2006/main">
  <p:tag name="KSO_WM_DIAGRAM_VERSION" val="3"/>
  <p:tag name="KSO_WM_DIAGRAM_COLOR_TRICK" val="4"/>
  <p:tag name="KSO_WM_DIAGRAM_COLOR_TEXT_CAN_REMOVE" val="n"/>
  <p:tag name="KSO_WM_UNIT_VALUE" val="83*86"/>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30939_3*m_h_x*1_4_1"/>
  <p:tag name="KSO_WM_TEMPLATE_CATEGORY" val="diagram"/>
  <p:tag name="KSO_WM_TEMPLATE_INDEX" val="20230939"/>
  <p:tag name="KSO_WM_UNIT_LAYERLEVEL" val="1_1_1"/>
  <p:tag name="KSO_WM_TAG_VERSION" val="3.0"/>
  <p:tag name="KSO_WM_BEAUTIFY_FLAG" val="#wm#"/>
  <p:tag name="KSO_WM_DIAGRAM_MAX_ITEMCNT" val="6"/>
  <p:tag name="KSO_WM_DIAGRAM_MIN_ITEMCNT" val="2"/>
  <p:tag name="KSO_WM_DIAGRAM_VIRTUALLY_FRAME" val="{&quot;height&quot;:226.79999389648438,&quot;left&quot;:89.22498779296875,&quot;top&quot;:226.32500305175782,&quot;width&quot;:911.1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4.xml><?xml version="1.0" encoding="utf-8"?>
<p:tagLst xmlns:p="http://schemas.openxmlformats.org/presentationml/2006/main">
  <p:tag name="KSO_WM_TEMPLATE_CATEGORY" val="diagram"/>
  <p:tag name="KSO_WM_TEMPLATE_INDEX" val="20171623"/>
  <p:tag name="KSO_WM_TAG_VERSION" val="1.0"/>
  <p:tag name="KSO_WM_UNIT_TYPE" val="q_h_f"/>
  <p:tag name="KSO_WM_UNIT_INDEX" val="1_5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q1-1"/>
  <p:tag name="KSO_WM_UNIT_ID" val="diagram20171623_4*q_h_f*1_5_1"/>
  <p:tag name="KSO_WM_UNIT_TEXT_FILL_FORE_SCHEMECOLOR_INDEX" val="13"/>
  <p:tag name="KSO_WM_UNIT_TEXT_FILL_TYPE" val="1"/>
  <p:tag name="KSO_WM_DIAGRAM_VIRTUALLY_FRAME" val="{&quot;height&quot;:297.5,&quot;left&quot;:49.2,&quot;top&quot;:140.4,&quot;width&quot;:856.25}"/>
</p:tagLst>
</file>

<file path=ppt/tags/tag75.xml><?xml version="1.0" encoding="utf-8"?>
<p:tagLst xmlns:p="http://schemas.openxmlformats.org/presentationml/2006/main">
  <p:tag name="KSO_WM_SLIDE_ID" val="diagram20231067_3"/>
  <p:tag name="KSO_WM_TEMPLATE_SUBCATEGORY" val="0"/>
  <p:tag name="KSO_WM_TEMPLATE_MASTER_TYPE" val="0"/>
  <p:tag name="KSO_WM_TEMPLATE_COLOR_TYPE" val="0"/>
  <p:tag name="KSO_WM_SLIDE_ITEM_CNT" val="5"/>
  <p:tag name="KSO_WM_SLIDE_INDEX" val="3"/>
  <p:tag name="KSO_WM_TAG_VERSION" val="3.0"/>
  <p:tag name="KSO_WM_BEAUTIFY_FLAG" val="#wm#"/>
  <p:tag name="KSO_WM_TEMPLATE_CATEGORY" val="diagram"/>
  <p:tag name="KSO_WM_TEMPLATE_INDEX" val="20231067"/>
  <p:tag name="KSO_WM_SLIDE_TYPE" val="text"/>
  <p:tag name="KSO_WM_SLIDE_SUBTYPE" val="diag"/>
  <p:tag name="KSO_WM_SLIDE_SIZE" val="832.541*305.611"/>
  <p:tag name="KSO_WM_SLIDE_POSITION" val="63.8087*145.789"/>
  <p:tag name="KSO_WM_SLIDE_LAYOUT" val="a_m"/>
  <p:tag name="KSO_WM_SLIDE_LAYOUT_CNT" val="1_1"/>
  <p:tag name="KSO_WM_SPECIAL_SOURCE" val="bdnull"/>
  <p:tag name="KSO_WM_DIAGRAM_GROUP_CODE" val="m1-1"/>
  <p:tag name="KSO_WM_SLIDE_DIAGTYPE" val="m"/>
  <p:tag name="resource_record_key" val="{&quot;13&quot;:[4364952],&quot;65&quot;:[20231067]}"/>
</p:tagLst>
</file>

<file path=ppt/tags/tag76.xml><?xml version="1.0" encoding="utf-8"?>
<p:tagLst xmlns:p="http://schemas.openxmlformats.org/presentationml/2006/main">
  <p:tag name="KSO_WM_DIAGRAM_VIRTUALLY_FRAME" val="{&quot;height&quot;:286.6500787401574,&quot;left&quot;:64.65,&quot;top&quot;:161.32181102362205,&quot;width&quot;:843}"/>
</p:tagLst>
</file>

<file path=ppt/tags/tag77.xml><?xml version="1.0" encoding="utf-8"?>
<p:tagLst xmlns:p="http://schemas.openxmlformats.org/presentationml/2006/main">
  <p:tag name="KSO_WM_DIAGRAM_VIRTUALLY_FRAME" val="{&quot;height&quot;:286.6500787401574,&quot;left&quot;:64.65,&quot;top&quot;:161.32181102362205,&quot;width&quot;:843}"/>
</p:tagLst>
</file>

<file path=ppt/tags/tag78.xml><?xml version="1.0" encoding="utf-8"?>
<p:tagLst xmlns:p="http://schemas.openxmlformats.org/presentationml/2006/main">
  <p:tag name="KSO_WM_DIAGRAM_VIRTUALLY_FRAME" val="{&quot;height&quot;:286.6500787401574,&quot;left&quot;:64.65,&quot;top&quot;:161.32181102362205,&quot;width&quot;:843}"/>
</p:tagLst>
</file>

<file path=ppt/tags/tag79.xml><?xml version="1.0" encoding="utf-8"?>
<p:tagLst xmlns:p="http://schemas.openxmlformats.org/presentationml/2006/main">
  <p:tag name="KSO_WM_DIAGRAM_VIRTUALLY_FRAME" val="{&quot;height&quot;:286.6500787401574,&quot;left&quot;:64.65,&quot;top&quot;:161.32181102362205,&quot;width&quot;:843}"/>
</p:tagLst>
</file>

<file path=ppt/tags/tag8.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298_3*l_h_f*1_4_1"/>
  <p:tag name="KSO_WM_TEMPLATE_CATEGORY" val="diagram"/>
  <p:tag name="KSO_WM_TEMPLATE_INDEX" val="20231298"/>
  <p:tag name="KSO_WM_UNIT_LAYERLEVEL" val="1_1_1"/>
  <p:tag name="KSO_WM_TAG_VERSION" val="3.0"/>
  <p:tag name="KSO_WM_UNIT_PRESET_TEXT" val="单击此处输入你的正文，文字是您思想的提炼，为了最终演示发布的良好效果"/>
  <p:tag name="KSO_WM_UNIT_FILL_TYPE" val="1"/>
  <p:tag name="KSO_WM_UNIT_FILL_FORE_SCHEMECOLOR_INDEX" val="6"/>
  <p:tag name="KSO_WM_UNIT_FILL_FORE_SCHEMECOLOR_INDEX_BRIGHTNESS" val="0"/>
  <p:tag name="KSO_WM_UNIT_TEXT_TYPE" val="1"/>
  <p:tag name="KSO_WM_UNIT_USESOURCEFORMAT_APPLY" val="1"/>
</p:tagLst>
</file>

<file path=ppt/tags/tag80.xml><?xml version="1.0" encoding="utf-8"?>
<p:tagLst xmlns:p="http://schemas.openxmlformats.org/presentationml/2006/main">
  <p:tag name="KSO_WM_DIAGRAM_VIRTUALLY_FRAME" val="{&quot;height&quot;:286.6500787401574,&quot;left&quot;:64.65,&quot;top&quot;:161.32181102362205,&quot;width&quot;:843}"/>
</p:tagLst>
</file>

<file path=ppt/tags/tag81.xml><?xml version="1.0" encoding="utf-8"?>
<p:tagLst xmlns:p="http://schemas.openxmlformats.org/presentationml/2006/main">
  <p:tag name="KSO_WM_DIAGRAM_VIRTUALLY_FRAME" val="{&quot;height&quot;:286.6500787401574,&quot;left&quot;:64.65,&quot;top&quot;:161.32181102362205,&quot;width&quot;:843}"/>
</p:tagLst>
</file>

<file path=ppt/tags/tag82.xml><?xml version="1.0" encoding="utf-8"?>
<p:tagLst xmlns:p="http://schemas.openxmlformats.org/presentationml/2006/main">
  <p:tag name="KSO_WM_DIAGRAM_VIRTUALLY_FRAME" val="{&quot;height&quot;:286.6500787401574,&quot;left&quot;:64.65,&quot;top&quot;:161.32181102362205,&quot;width&quot;:843}"/>
</p:tagLst>
</file>

<file path=ppt/tags/tag83.xml><?xml version="1.0" encoding="utf-8"?>
<p:tagLst xmlns:p="http://schemas.openxmlformats.org/presentationml/2006/main">
  <p:tag name="KSO_WM_DIAGRAM_VIRTUALLY_FRAME" val="{&quot;height&quot;:286.6500787401574,&quot;left&quot;:64.65,&quot;top&quot;:161.32181102362205,&quot;width&quot;:843}"/>
</p:tagLst>
</file>

<file path=ppt/tags/tag84.xml><?xml version="1.0" encoding="utf-8"?>
<p:tagLst xmlns:p="http://schemas.openxmlformats.org/presentationml/2006/main">
  <p:tag name="KSO_WM_DIAGRAM_VIRTUALLY_FRAME" val="{&quot;height&quot;:286.6500787401574,&quot;left&quot;:64.65,&quot;top&quot;:161.32181102362205,&quot;width&quot;:843}"/>
</p:tagLst>
</file>

<file path=ppt/tags/tag85.xml><?xml version="1.0" encoding="utf-8"?>
<p:tagLst xmlns:p="http://schemas.openxmlformats.org/presentationml/2006/main">
  <p:tag name="KSO_WM_DIAGRAM_VIRTUALLY_FRAME" val="{&quot;height&quot;:286.6500787401574,&quot;left&quot;:64.65,&quot;top&quot;:161.32181102362205,&quot;width&quot;:843}"/>
</p:tagLst>
</file>

<file path=ppt/tags/tag86.xml><?xml version="1.0" encoding="utf-8"?>
<p:tagLst xmlns:p="http://schemas.openxmlformats.org/presentationml/2006/main">
  <p:tag name="KSO_WM_DIAGRAM_VIRTUALLY_FRAME" val="{&quot;height&quot;:286.6500787401574,&quot;left&quot;:64.65,&quot;top&quot;:161.32181102362205,&quot;width&quot;:843}"/>
</p:tagLst>
</file>

<file path=ppt/tags/tag87.xml><?xml version="1.0" encoding="utf-8"?>
<p:tagLst xmlns:p="http://schemas.openxmlformats.org/presentationml/2006/main">
  <p:tag name="KSO_WM_DIAGRAM_VIRTUALLY_FRAME" val="{&quot;height&quot;:286.6500787401574,&quot;left&quot;:64.65,&quot;top&quot;:161.32181102362205,&quot;width&quot;:843}"/>
</p:tagLst>
</file>

<file path=ppt/tags/tag88.xml><?xml version="1.0" encoding="utf-8"?>
<p:tagLst xmlns:p="http://schemas.openxmlformats.org/presentationml/2006/main">
  <p:tag name="KSO_WM_DIAGRAM_VIRTUALLY_FRAME" val="{&quot;height&quot;:286.6500787401574,&quot;left&quot;:64.65,&quot;top&quot;:161.32181102362205,&quot;width&quot;:843}"/>
</p:tagLst>
</file>

<file path=ppt/tags/tag89.xml><?xml version="1.0" encoding="utf-8"?>
<p:tagLst xmlns:p="http://schemas.openxmlformats.org/presentationml/2006/main">
  <p:tag name="KSO_WM_DIAGRAM_VIRTUALLY_FRAME" val="{&quot;height&quot;:286.6500787401574,&quot;left&quot;:64.65,&quot;top&quot;:161.32181102362205,&quot;width&quot;:843}"/>
</p:tagLst>
</file>

<file path=ppt/tags/tag9.xml><?xml version="1.0" encoding="utf-8"?>
<p:tagLst xmlns:p="http://schemas.openxmlformats.org/presentationml/2006/main">
  <p:tag name="KSO_WM_DIAGRAM_MAX_ITEMCNT" val="6"/>
  <p:tag name="KSO_WM_DIAGRAM_MIN_ITEMCNT" val="2"/>
  <p:tag name="KSO_WM_DIAGRAM_VIRTUALLY_FRAME" val="{&quot;height&quot;:254.1796112060547,&quot;left&quot;:47.672047244094486,&quot;top&quot;:176.68712353083092,&quot;width&quot;:864.9317322834643}"/>
  <p:tag name="KSO_WM_DIAGRAM_COLOR_MATCH_VALUE" val="{&quot;shape&quot;:{&quot;fill&quot;:{&quot;gradient&quot;:[{&quot;brightness&quot;:0.8999999761581421,&quot;colorType&quot;:1,&quot;foreColorIndex&quot;:6,&quot;pos&quot;:0.019999999552965164,&quot;transparency&quot;:0},{&quot;brightness&quot;:0.8999999761581421,&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298_3*l_h_i*1_4_1"/>
  <p:tag name="KSO_WM_TEMPLATE_CATEGORY" val="diagram"/>
  <p:tag name="KSO_WM_TEMPLATE_INDEX" val="20231298"/>
  <p:tag name="KSO_WM_UNIT_LAYERLEVEL" val="1_1_1"/>
  <p:tag name="KSO_WM_TAG_VERSION" val="3.0"/>
  <p:tag name="KSO_WM_BEAUTIFY_FLAG" val="#wm#"/>
  <p:tag name="KSO_WM_UNIT_FILL_TYPE" val="3"/>
  <p:tag name="KSO_WM_UNIT_TEXT_FILL_FORE_SCHEMECOLOR_INDEX" val="1"/>
  <p:tag name="KSO_WM_UNIT_TEXT_FILL_TYPE" val="1"/>
  <p:tag name="KSO_WM_UNIT_USESOURCEFORMAT_APPLY" val="1"/>
</p:tagLst>
</file>

<file path=ppt/tags/tag90.xml><?xml version="1.0" encoding="utf-8"?>
<p:tagLst xmlns:p="http://schemas.openxmlformats.org/presentationml/2006/main">
  <p:tag name="KSO_WM_DIAGRAM_VIRTUALLY_FRAME" val="{&quot;height&quot;:286.6500787401574,&quot;left&quot;:64.65,&quot;top&quot;:161.32181102362205,&quot;width&quot;:843}"/>
</p:tagLst>
</file>

<file path=ppt/tags/tag91.xml><?xml version="1.0" encoding="utf-8"?>
<p:tagLst xmlns:p="http://schemas.openxmlformats.org/presentationml/2006/main">
  <p:tag name="KSO_WM_DIAGRAM_VIRTUALLY_FRAME" val="{&quot;height&quot;:286.6500787401574,&quot;left&quot;:64.65,&quot;top&quot;:161.32181102362205,&quot;width&quot;:843}"/>
</p:tagLst>
</file>

<file path=ppt/tags/tag92.xml><?xml version="1.0" encoding="utf-8"?>
<p:tagLst xmlns:p="http://schemas.openxmlformats.org/presentationml/2006/main">
  <p:tag name="KSO_WM_DIAGRAM_VIRTUALLY_FRAME" val="{&quot;height&quot;:286.6500787401574,&quot;left&quot;:64.65,&quot;top&quot;:161.32181102362205,&quot;width&quot;:843}"/>
</p:tagLst>
</file>

<file path=ppt/tags/tag93.xml><?xml version="1.0" encoding="utf-8"?>
<p:tagLst xmlns:p="http://schemas.openxmlformats.org/presentationml/2006/main">
  <p:tag name="KSO_WM_DIAGRAM_VIRTUALLY_FRAME" val="{&quot;height&quot;:286.6500787401574,&quot;left&quot;:64.65,&quot;top&quot;:161.32181102362205,&quot;width&quot;:843}"/>
</p:tagLst>
</file>

<file path=ppt/tags/tag94.xml><?xml version="1.0" encoding="utf-8"?>
<p:tagLst xmlns:p="http://schemas.openxmlformats.org/presentationml/2006/main">
  <p:tag name="KSO_WM_DIAGRAM_VIRTUALLY_FRAME" val="{&quot;height&quot;:286.6500787401574,&quot;left&quot;:64.65,&quot;top&quot;:161.32181102362205,&quot;width&quot;:843}"/>
</p:tagLst>
</file>

<file path=ppt/tags/tag95.xml><?xml version="1.0" encoding="utf-8"?>
<p:tagLst xmlns:p="http://schemas.openxmlformats.org/presentationml/2006/main">
  <p:tag name="KSO_WM_DIAGRAM_VIRTUALLY_FRAME" val="{&quot;height&quot;:286.6500787401574,&quot;left&quot;:64.65,&quot;top&quot;:161.32181102362205,&quot;width&quot;:843}"/>
</p:tagLst>
</file>

<file path=ppt/tags/tag96.xml><?xml version="1.0" encoding="utf-8"?>
<p:tagLst xmlns:p="http://schemas.openxmlformats.org/presentationml/2006/main">
  <p:tag name="KSO_WM_DIAGRAM_VIRTUALLY_FRAME" val="{&quot;height&quot;:286.6500787401574,&quot;left&quot;:64.65,&quot;top&quot;:161.32181102362205,&quot;width&quot;:843}"/>
</p:tagLst>
</file>

<file path=ppt/tags/tag97.xml><?xml version="1.0" encoding="utf-8"?>
<p:tagLst xmlns:p="http://schemas.openxmlformats.org/presentationml/2006/main">
  <p:tag name="KSO_WM_DIAGRAM_VIRTUALLY_FRAME" val="{&quot;height&quot;:286.6500787401574,&quot;left&quot;:64.65,&quot;top&quot;:161.32181102362205,&quot;width&quot;:843}"/>
</p:tagLst>
</file>

<file path=ppt/tags/tag98.xml><?xml version="1.0" encoding="utf-8"?>
<p:tagLst xmlns:p="http://schemas.openxmlformats.org/presentationml/2006/main">
  <p:tag name="KSO_WM_DIAGRAM_VIRTUALLY_FRAME" val="{&quot;height&quot;:286.6500787401574,&quot;left&quot;:64.65,&quot;top&quot;:161.32181102362205,&quot;width&quot;:843}"/>
</p:tagLst>
</file>

<file path=ppt/tags/tag99.xml><?xml version="1.0" encoding="utf-8"?>
<p:tagLst xmlns:p="http://schemas.openxmlformats.org/presentationml/2006/main">
  <p:tag name="KSO_WM_DIAGRAM_VIRTUALLY_FRAME" val="{&quot;height&quot;:286.6500787401574,&quot;left&quot;:64.65,&quot;top&quot;:161.32181102362205,&quot;width&quot;:84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vur5h43">
      <a:majorFont>
        <a:latin typeface="Century Gothic"/>
        <a:ea typeface="思源黑体 CN Regular"/>
        <a:cs typeface=""/>
      </a:majorFont>
      <a:minorFont>
        <a:latin typeface="Century Gothic"/>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qbfpdgx">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12024</Words>
  <Application>WPS 演示</Application>
  <PresentationFormat>宽屏</PresentationFormat>
  <Paragraphs>944</Paragraphs>
  <Slides>77</Slides>
  <Notes>0</Notes>
  <HiddenSlides>0</HiddenSlides>
  <MMClips>0</MMClips>
  <ScaleCrop>false</ScaleCrop>
  <HeadingPairs>
    <vt:vector size="8" baseType="variant">
      <vt:variant>
        <vt:lpstr>已用的字体</vt:lpstr>
      </vt:variant>
      <vt:variant>
        <vt:i4>26</vt:i4>
      </vt:variant>
      <vt:variant>
        <vt:lpstr>主题</vt:lpstr>
      </vt:variant>
      <vt:variant>
        <vt:i4>3</vt:i4>
      </vt:variant>
      <vt:variant>
        <vt:lpstr>嵌入 OLE 服务器</vt:lpstr>
      </vt:variant>
      <vt:variant>
        <vt:i4>12</vt:i4>
      </vt:variant>
      <vt:variant>
        <vt:lpstr>幻灯片标题</vt:lpstr>
      </vt:variant>
      <vt:variant>
        <vt:i4>77</vt:i4>
      </vt:variant>
    </vt:vector>
  </HeadingPairs>
  <TitlesOfParts>
    <vt:vector size="118" baseType="lpstr">
      <vt:lpstr>Arial</vt:lpstr>
      <vt:lpstr>宋体</vt:lpstr>
      <vt:lpstr>Wingdings</vt:lpstr>
      <vt:lpstr>Century Gothic</vt:lpstr>
      <vt:lpstr>思源黑体 CN Regular</vt:lpstr>
      <vt:lpstr>微软雅黑</vt:lpstr>
      <vt:lpstr>Segoe UI Light</vt:lpstr>
      <vt:lpstr>思源黑体 CN Bold</vt:lpstr>
      <vt:lpstr>黑体</vt:lpstr>
      <vt:lpstr>Arial Unicode MS</vt:lpstr>
      <vt:lpstr>Calibri</vt:lpstr>
      <vt:lpstr>方正中雅宋_GBK</vt:lpstr>
      <vt:lpstr>方正宋三简体</vt:lpstr>
      <vt:lpstr>幼圆</vt:lpstr>
      <vt:lpstr>Lato Regular</vt:lpstr>
      <vt:lpstr>Impact</vt:lpstr>
      <vt:lpstr>Calibri Light</vt:lpstr>
      <vt:lpstr>Arial</vt:lpstr>
      <vt:lpstr>等线 Light</vt:lpstr>
      <vt:lpstr>等线</vt:lpstr>
      <vt:lpstr>Century Gothic</vt:lpstr>
      <vt:lpstr>AMGDT</vt:lpstr>
      <vt:lpstr>思源黑体 CN Regular</vt:lpstr>
      <vt:lpstr>思源黑体 CN Medium</vt:lpstr>
      <vt:lpstr>-apple-system</vt:lpstr>
      <vt:lpstr>思源宋体 CN</vt:lpstr>
      <vt:lpstr>Office 主题​​</vt:lpstr>
      <vt:lpstr>1_Office 主题​​</vt:lpstr>
      <vt:lpstr>2_Office 主题​​</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任务目标</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二、电阻的并联电路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老学生一枚</cp:lastModifiedBy>
  <cp:revision>97</cp:revision>
  <dcterms:created xsi:type="dcterms:W3CDTF">2020-03-20T08:42:00Z</dcterms:created>
  <dcterms:modified xsi:type="dcterms:W3CDTF">2024-10-22T03:47:36Z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v1.0_mb_iuqy76f/T1qIlwOH5cj0Gg==</vt:lpwstr>
  </property>
  <property fmtid="{D5CDD505-2E9C-101B-9397-08002B2CF9AE}" pid="4" name="ICV">
    <vt:lpwstr>F6F6543D33864C54A04840488AD8F5C9_12</vt:lpwstr>
  </property>
</Properties>
</file>